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65"/>
  </p:notesMasterIdLst>
  <p:sldIdLst>
    <p:sldId id="329" r:id="rId2"/>
    <p:sldId id="331" r:id="rId3"/>
    <p:sldId id="364" r:id="rId4"/>
    <p:sldId id="334" r:id="rId5"/>
    <p:sldId id="393" r:id="rId6"/>
    <p:sldId id="330" r:id="rId7"/>
    <p:sldId id="336" r:id="rId8"/>
    <p:sldId id="333" r:id="rId9"/>
    <p:sldId id="338" r:id="rId10"/>
    <p:sldId id="340" r:id="rId11"/>
    <p:sldId id="337" r:id="rId12"/>
    <p:sldId id="332" r:id="rId13"/>
    <p:sldId id="341" r:id="rId14"/>
    <p:sldId id="346" r:id="rId15"/>
    <p:sldId id="347" r:id="rId16"/>
    <p:sldId id="348" r:id="rId17"/>
    <p:sldId id="344" r:id="rId18"/>
    <p:sldId id="342" r:id="rId19"/>
    <p:sldId id="345" r:id="rId20"/>
    <p:sldId id="351" r:id="rId21"/>
    <p:sldId id="350" r:id="rId22"/>
    <p:sldId id="376" r:id="rId23"/>
    <p:sldId id="377" r:id="rId24"/>
    <p:sldId id="378" r:id="rId25"/>
    <p:sldId id="343" r:id="rId26"/>
    <p:sldId id="354" r:id="rId27"/>
    <p:sldId id="355" r:id="rId28"/>
    <p:sldId id="356" r:id="rId29"/>
    <p:sldId id="359" r:id="rId30"/>
    <p:sldId id="366" r:id="rId31"/>
    <p:sldId id="360" r:id="rId32"/>
    <p:sldId id="381" r:id="rId33"/>
    <p:sldId id="368" r:id="rId34"/>
    <p:sldId id="361" r:id="rId35"/>
    <p:sldId id="362" r:id="rId36"/>
    <p:sldId id="375" r:id="rId37"/>
    <p:sldId id="363" r:id="rId38"/>
    <p:sldId id="374" r:id="rId39"/>
    <p:sldId id="379" r:id="rId40"/>
    <p:sldId id="357" r:id="rId41"/>
    <p:sldId id="358" r:id="rId42"/>
    <p:sldId id="370" r:id="rId43"/>
    <p:sldId id="384" r:id="rId44"/>
    <p:sldId id="385" r:id="rId45"/>
    <p:sldId id="386" r:id="rId46"/>
    <p:sldId id="371" r:id="rId47"/>
    <p:sldId id="387" r:id="rId48"/>
    <p:sldId id="382" r:id="rId49"/>
    <p:sldId id="383" r:id="rId50"/>
    <p:sldId id="372" r:id="rId51"/>
    <p:sldId id="389" r:id="rId52"/>
    <p:sldId id="388" r:id="rId53"/>
    <p:sldId id="390" r:id="rId54"/>
    <p:sldId id="391" r:id="rId55"/>
    <p:sldId id="395" r:id="rId56"/>
    <p:sldId id="402" r:id="rId57"/>
    <p:sldId id="396" r:id="rId58"/>
    <p:sldId id="397" r:id="rId59"/>
    <p:sldId id="398" r:id="rId60"/>
    <p:sldId id="399" r:id="rId61"/>
    <p:sldId id="400" r:id="rId62"/>
    <p:sldId id="401" r:id="rId63"/>
    <p:sldId id="303" r:id="rId64"/>
  </p:sldIdLst>
  <p:sldSz cx="9144000" cy="5143500" type="screen16x9"/>
  <p:notesSz cx="6858000" cy="9144000"/>
  <p:embeddedFontLst>
    <p:embeddedFont>
      <p:font typeface="Anaheim" panose="020B0604020202020204" charset="0"/>
      <p:regular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onsolas" panose="020B0609020204030204" pitchFamily="49" charset="0"/>
      <p:regular r:id="rId71"/>
      <p:bold r:id="rId72"/>
      <p:italic r:id="rId73"/>
      <p:boldItalic r:id="rId74"/>
    </p:embeddedFont>
    <p:embeddedFont>
      <p:font typeface="Overpass" panose="020B0604020202020204" charset="0"/>
      <p:regular r:id="rId75"/>
      <p:bold r:id="rId76"/>
      <p:italic r:id="rId77"/>
      <p:boldItalic r:id="rId78"/>
    </p:embeddedFont>
    <p:embeddedFont>
      <p:font typeface="Oxanium" pitchFamily="2" charset="0"/>
      <p:regular r:id="rId79"/>
      <p:bold r:id="rId80"/>
    </p:embeddedFont>
    <p:embeddedFont>
      <p:font typeface="Oxanium Medium" pitchFamily="2" charset="0"/>
      <p:regular r:id="rId81"/>
      <p:bold r:id="rId82"/>
    </p:embeddedFont>
    <p:embeddedFont>
      <p:font typeface="Roboto Condensed" panose="020B0604020202020204" charset="0"/>
      <p:regular r:id="rId83"/>
      <p:bold r:id="rId84"/>
      <p:italic r:id="rId85"/>
      <p:boldItalic r:id="rId86"/>
    </p:embeddedFont>
    <p:embeddedFont>
      <p:font typeface="Roboto Mono" panose="020B0604020202020204" charset="0"/>
      <p:regular r:id="rId87"/>
      <p:bold r:id="rId88"/>
      <p:italic r:id="rId89"/>
      <p:boldItalic r:id="rId90"/>
    </p:embeddedFont>
    <p:embeddedFont>
      <p:font typeface="Segoe UI" panose="020B0502040204020203" pitchFamily="34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7F3AAA09-56DB-4300-AFAF-68FB1C806325}">
          <p14:sldIdLst>
            <p14:sldId id="329"/>
            <p14:sldId id="331"/>
            <p14:sldId id="364"/>
            <p14:sldId id="334"/>
            <p14:sldId id="393"/>
          </p14:sldIdLst>
        </p14:section>
        <p14:section name="01 Servidores" id="{A310F700-3D33-45D5-93B8-776D4FE636A1}">
          <p14:sldIdLst>
            <p14:sldId id="330"/>
            <p14:sldId id="336"/>
            <p14:sldId id="333"/>
            <p14:sldId id="338"/>
            <p14:sldId id="340"/>
            <p14:sldId id="337"/>
          </p14:sldIdLst>
        </p14:section>
        <p14:section name="02 Windows Server" id="{43A635BE-1268-42E3-AF39-4269DDA59F24}">
          <p14:sldIdLst>
            <p14:sldId id="332"/>
            <p14:sldId id="341"/>
            <p14:sldId id="346"/>
            <p14:sldId id="347"/>
            <p14:sldId id="348"/>
            <p14:sldId id="344"/>
            <p14:sldId id="342"/>
            <p14:sldId id="345"/>
            <p14:sldId id="351"/>
          </p14:sldIdLst>
        </p14:section>
        <p14:section name="03 Instalação" id="{D38A5CC0-AC34-41C2-AE13-E1CB8EBCB785}">
          <p14:sldIdLst>
            <p14:sldId id="350"/>
            <p14:sldId id="376"/>
            <p14:sldId id="377"/>
            <p14:sldId id="378"/>
            <p14:sldId id="343"/>
          </p14:sldIdLst>
        </p14:section>
        <p14:section name="04 Active Directory" id="{2B0485F6-143F-4717-9C8C-B8B8EA2A11C4}">
          <p14:sldIdLst>
            <p14:sldId id="354"/>
            <p14:sldId id="355"/>
            <p14:sldId id="356"/>
            <p14:sldId id="359"/>
            <p14:sldId id="366"/>
            <p14:sldId id="360"/>
            <p14:sldId id="381"/>
            <p14:sldId id="368"/>
            <p14:sldId id="361"/>
            <p14:sldId id="362"/>
            <p14:sldId id="375"/>
            <p14:sldId id="363"/>
            <p14:sldId id="374"/>
            <p14:sldId id="379"/>
          </p14:sldIdLst>
        </p14:section>
        <p14:section name="05 Configurações" id="{695F4716-0E9D-43BF-A56D-1581885D0544}">
          <p14:sldIdLst>
            <p14:sldId id="357"/>
            <p14:sldId id="358"/>
          </p14:sldIdLst>
        </p14:section>
        <p14:section name="06 DNS" id="{0479EB8B-EA4C-4845-9DD4-2B56A0B9111F}">
          <p14:sldIdLst>
            <p14:sldId id="370"/>
            <p14:sldId id="384"/>
            <p14:sldId id="385"/>
            <p14:sldId id="386"/>
          </p14:sldIdLst>
        </p14:section>
        <p14:section name="07 DHCP" id="{7E7721CF-06AC-4BAE-AC59-ADF8E5AE3159}">
          <p14:sldIdLst>
            <p14:sldId id="371"/>
            <p14:sldId id="387"/>
            <p14:sldId id="382"/>
            <p14:sldId id="383"/>
          </p14:sldIdLst>
        </p14:section>
        <p14:section name="08 GPMC" id="{69949CA9-AE94-42E6-B908-767C16F241B6}">
          <p14:sldIdLst>
            <p14:sldId id="372"/>
            <p14:sldId id="389"/>
            <p14:sldId id="388"/>
            <p14:sldId id="390"/>
            <p14:sldId id="391"/>
            <p14:sldId id="395"/>
          </p14:sldIdLst>
        </p14:section>
        <p14:section name="09 Segurança" id="{72941DB7-4999-496C-9C0C-D69E7ECFB586}">
          <p14:sldIdLst>
            <p14:sldId id="402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10 Conclusão" id="{4D707D7C-10B9-4906-AEAB-CC14D1A1CCC1}">
          <p14:sldIdLst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an Alcoléa" initials="RA" lastIdx="1" clrIdx="0">
    <p:extLst>
      <p:ext uri="{19B8F6BF-5375-455C-9EA6-DF929625EA0E}">
        <p15:presenceInfo xmlns:p15="http://schemas.microsoft.com/office/powerpoint/2012/main" userId="4cc238dbff14f5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6B3A2-892E-8B04-A241-FBD926752D5A}" v="31" dt="2022-10-03T23:34:08.077"/>
    <p1510:client id="{C097D816-F496-C11C-AC62-79EC24F1C4B4}" v="100" dt="2022-10-03T23:46:33.636"/>
  </p1510:revLst>
</p1510:revInfo>
</file>

<file path=ppt/tableStyles.xml><?xml version="1.0" encoding="utf-8"?>
<a:tblStyleLst xmlns:a="http://schemas.openxmlformats.org/drawingml/2006/main" def="{4DB9B770-5B8D-464B-B2A9-A59CF69886A3}">
  <a:tblStyle styleId="{4DB9B770-5B8D-464B-B2A9-A59CF69886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45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schemas.openxmlformats.org/officeDocument/2006/relationships/font" Target="fonts/font19.fntdata"/><Relationship Id="rId89" Type="http://schemas.openxmlformats.org/officeDocument/2006/relationships/font" Target="fonts/font2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90" Type="http://schemas.openxmlformats.org/officeDocument/2006/relationships/font" Target="fonts/font25.fntdata"/><Relationship Id="rId95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0" Type="http://schemas.openxmlformats.org/officeDocument/2006/relationships/font" Target="fonts/font15.fntdata"/><Relationship Id="rId85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openxmlformats.org/officeDocument/2006/relationships/font" Target="fonts/font23.fntdata"/><Relationship Id="rId91" Type="http://schemas.openxmlformats.org/officeDocument/2006/relationships/font" Target="fonts/font26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font" Target="fonts/font21.fntdata"/><Relationship Id="rId94" Type="http://schemas.openxmlformats.org/officeDocument/2006/relationships/font" Target="fonts/font29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92" Type="http://schemas.openxmlformats.org/officeDocument/2006/relationships/font" Target="fonts/font2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Relationship Id="rId87" Type="http://schemas.openxmlformats.org/officeDocument/2006/relationships/font" Target="fonts/font22.fntdata"/><Relationship Id="rId61" Type="http://schemas.openxmlformats.org/officeDocument/2006/relationships/slide" Target="slides/slide60.xml"/><Relationship Id="rId82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2.fntdata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93" Type="http://schemas.openxmlformats.org/officeDocument/2006/relationships/font" Target="fonts/font28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>
                <a:latin typeface="Calibri"/>
                <a:cs typeface="Calibri"/>
              </a:rPr>
              <a:t>Apresentação do desafio</a:t>
            </a:r>
          </a:p>
          <a:p>
            <a:pPr>
              <a:buNone/>
            </a:pPr>
            <a:r>
              <a:rPr lang="pt-BR">
                <a:latin typeface="Calibri"/>
                <a:cs typeface="Calibri"/>
              </a:rPr>
              <a:t>Apresentação dos integrantes</a:t>
            </a:r>
          </a:p>
        </p:txBody>
      </p:sp>
    </p:spTree>
    <p:extLst>
      <p:ext uri="{BB962C8B-B14F-4D97-AF65-F5344CB8AC3E}">
        <p14:creationId xmlns:p14="http://schemas.microsoft.com/office/powerpoint/2010/main" val="1479459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>
                <a:latin typeface="Calibri"/>
                <a:cs typeface="Calibri"/>
              </a:rPr>
              <a:t>Apresentação do conteúdo</a:t>
            </a:r>
          </a:p>
          <a:p>
            <a:pPr>
              <a:buNone/>
            </a:pPr>
            <a:r>
              <a:rPr lang="pt-BR">
                <a:latin typeface="Calibri"/>
                <a:cs typeface="Calibri"/>
              </a:rPr>
              <a:t>Pequeno resumo de cada conceito</a:t>
            </a:r>
          </a:p>
        </p:txBody>
      </p:sp>
    </p:spTree>
    <p:extLst>
      <p:ext uri="{BB962C8B-B14F-4D97-AF65-F5344CB8AC3E}">
        <p14:creationId xmlns:p14="http://schemas.microsoft.com/office/powerpoint/2010/main" val="2738095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/>
              <a:t>Apresentação do conteúdo</a:t>
            </a:r>
            <a:endParaRPr lang="en-US"/>
          </a:p>
          <a:p>
            <a:pPr>
              <a:buNone/>
            </a:pPr>
            <a:r>
              <a:rPr lang="pt-BR"/>
              <a:t>Pequeno resumo de cada conceito</a:t>
            </a:r>
          </a:p>
        </p:txBody>
      </p:sp>
    </p:spTree>
    <p:extLst>
      <p:ext uri="{BB962C8B-B14F-4D97-AF65-F5344CB8AC3E}">
        <p14:creationId xmlns:p14="http://schemas.microsoft.com/office/powerpoint/2010/main" val="1099766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0876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588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237dacfa85_12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237dacfa85_12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01010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5532" y="3192113"/>
            <a:ext cx="6994611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1624081" y="4615987"/>
            <a:ext cx="1038288" cy="281297"/>
            <a:chOff x="2443300" y="461900"/>
            <a:chExt cx="403250" cy="109250"/>
          </a:xfrm>
        </p:grpSpPr>
        <p:sp>
          <p:nvSpPr>
            <p:cNvPr id="12" name="Google Shape;12;p2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1;p2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Google Shape;22;p2"/>
          <p:cNvPicPr preferRelativeResize="0"/>
          <p:nvPr/>
        </p:nvPicPr>
        <p:blipFill rotWithShape="1">
          <a:blip r:embed="rId5">
            <a:alphaModFix/>
          </a:blip>
          <a:srcRect l="17360" t="15311" r="23370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1462950" y="1609326"/>
            <a:ext cx="4541700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462950" y="3409925"/>
            <a:ext cx="45417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ctrTitle" idx="2"/>
          </p:nvPr>
        </p:nvSpPr>
        <p:spPr>
          <a:xfrm>
            <a:off x="1462950" y="1103026"/>
            <a:ext cx="454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26" name="Google Shape;26;p2"/>
          <p:cNvGrpSpPr/>
          <p:nvPr/>
        </p:nvGrpSpPr>
        <p:grpSpPr>
          <a:xfrm>
            <a:off x="-4087047" y="-3028300"/>
            <a:ext cx="6074226" cy="8077999"/>
            <a:chOff x="-4087047" y="-3028300"/>
            <a:chExt cx="6074226" cy="8077999"/>
          </a:xfrm>
        </p:grpSpPr>
        <p:pic>
          <p:nvPicPr>
            <p:cNvPr id="27" name="Google Shape;27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4087047" y="-938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29;p2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1"/>
          </p:nvPr>
        </p:nvSpPr>
        <p:spPr>
          <a:xfrm>
            <a:off x="1941225" y="2945720"/>
            <a:ext cx="494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subTitle" idx="2"/>
          </p:nvPr>
        </p:nvSpPr>
        <p:spPr>
          <a:xfrm>
            <a:off x="1941225" y="1934527"/>
            <a:ext cx="494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3"/>
          </p:nvPr>
        </p:nvSpPr>
        <p:spPr>
          <a:xfrm>
            <a:off x="1941225" y="1515150"/>
            <a:ext cx="4947000" cy="37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4"/>
          </p:nvPr>
        </p:nvSpPr>
        <p:spPr>
          <a:xfrm>
            <a:off x="1941225" y="2526349"/>
            <a:ext cx="4947000" cy="37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20" name="Google Shape;220;p18"/>
          <p:cNvSpPr txBox="1">
            <a:spLocks noGrp="1"/>
          </p:cNvSpPr>
          <p:nvPr>
            <p:ph type="subTitle" idx="5"/>
          </p:nvPr>
        </p:nvSpPr>
        <p:spPr>
          <a:xfrm>
            <a:off x="1941225" y="3956922"/>
            <a:ext cx="494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8"/>
          <p:cNvSpPr txBox="1">
            <a:spLocks noGrp="1"/>
          </p:cNvSpPr>
          <p:nvPr>
            <p:ph type="subTitle" idx="6"/>
          </p:nvPr>
        </p:nvSpPr>
        <p:spPr>
          <a:xfrm flipH="1">
            <a:off x="1941100" y="3537548"/>
            <a:ext cx="4947000" cy="37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222" name="Google Shape;2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14507" y="2816538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18"/>
          <p:cNvGrpSpPr/>
          <p:nvPr/>
        </p:nvGrpSpPr>
        <p:grpSpPr>
          <a:xfrm>
            <a:off x="2960536" y="-3460351"/>
            <a:ext cx="9532664" cy="6139099"/>
            <a:chOff x="2960536" y="-3460351"/>
            <a:chExt cx="9532664" cy="6139099"/>
          </a:xfrm>
        </p:grpSpPr>
        <p:pic>
          <p:nvPicPr>
            <p:cNvPr id="224" name="Google Shape;224;p18"/>
            <p:cNvPicPr preferRelativeResize="0"/>
            <p:nvPr/>
          </p:nvPicPr>
          <p:blipFill rotWithShape="1">
            <a:blip r:embed="rId4">
              <a:alphaModFix/>
            </a:blip>
            <a:srcRect t="8717"/>
            <a:stretch/>
          </p:blipFill>
          <p:spPr>
            <a:xfrm rot="10800000" flipH="1">
              <a:off x="2960536" y="-3460351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18"/>
            <p:cNvPicPr preferRelativeResize="0"/>
            <p:nvPr/>
          </p:nvPicPr>
          <p:blipFill rotWithShape="1">
            <a:blip r:embed="rId5">
              <a:alphaModFix/>
            </a:blip>
            <a:srcRect l="17360" t="15311" r="23370"/>
            <a:stretch/>
          </p:blipFill>
          <p:spPr>
            <a:xfrm rot="5400000">
              <a:off x="7780324" y="-2034128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18"/>
          <p:cNvGrpSpPr/>
          <p:nvPr/>
        </p:nvGrpSpPr>
        <p:grpSpPr>
          <a:xfrm rot="5400000">
            <a:off x="-2086040" y="3341404"/>
            <a:ext cx="3514194" cy="3677603"/>
            <a:chOff x="5864904" y="-3028300"/>
            <a:chExt cx="4914957" cy="5143501"/>
          </a:xfrm>
        </p:grpSpPr>
        <p:pic>
          <p:nvPicPr>
            <p:cNvPr id="227" name="Google Shape;227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18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0"/>
          <p:cNvSpPr txBox="1">
            <a:spLocks noGrp="1"/>
          </p:cNvSpPr>
          <p:nvPr>
            <p:ph type="title" hasCustomPrompt="1"/>
          </p:nvPr>
        </p:nvSpPr>
        <p:spPr>
          <a:xfrm>
            <a:off x="1350000" y="702775"/>
            <a:ext cx="3128700" cy="8865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0" name="Google Shape;250;p20"/>
          <p:cNvSpPr txBox="1">
            <a:spLocks noGrp="1"/>
          </p:cNvSpPr>
          <p:nvPr>
            <p:ph type="subTitle" idx="1"/>
          </p:nvPr>
        </p:nvSpPr>
        <p:spPr>
          <a:xfrm>
            <a:off x="1350000" y="1589501"/>
            <a:ext cx="31287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51" name="Google Shape;251;p20"/>
          <p:cNvSpPr txBox="1">
            <a:spLocks noGrp="1"/>
          </p:cNvSpPr>
          <p:nvPr>
            <p:ph type="title" idx="2" hasCustomPrompt="1"/>
          </p:nvPr>
        </p:nvSpPr>
        <p:spPr>
          <a:xfrm>
            <a:off x="4665300" y="702775"/>
            <a:ext cx="3128700" cy="8865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" name="Google Shape;252;p20"/>
          <p:cNvSpPr txBox="1">
            <a:spLocks noGrp="1"/>
          </p:cNvSpPr>
          <p:nvPr>
            <p:ph type="subTitle" idx="3"/>
          </p:nvPr>
        </p:nvSpPr>
        <p:spPr>
          <a:xfrm>
            <a:off x="4665300" y="1589501"/>
            <a:ext cx="31287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title" idx="4" hasCustomPrompt="1"/>
          </p:nvPr>
        </p:nvSpPr>
        <p:spPr>
          <a:xfrm>
            <a:off x="4665300" y="2737325"/>
            <a:ext cx="3128700" cy="8865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5"/>
          </p:nvPr>
        </p:nvSpPr>
        <p:spPr>
          <a:xfrm>
            <a:off x="4665300" y="3624054"/>
            <a:ext cx="31287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6"/>
          </p:nvPr>
        </p:nvSpPr>
        <p:spPr>
          <a:xfrm>
            <a:off x="1350000" y="2066254"/>
            <a:ext cx="3128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7"/>
          </p:nvPr>
        </p:nvSpPr>
        <p:spPr>
          <a:xfrm>
            <a:off x="4665300" y="2066262"/>
            <a:ext cx="3128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subTitle" idx="8"/>
          </p:nvPr>
        </p:nvSpPr>
        <p:spPr>
          <a:xfrm>
            <a:off x="4665300" y="4100825"/>
            <a:ext cx="3128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title" idx="9" hasCustomPrompt="1"/>
          </p:nvPr>
        </p:nvSpPr>
        <p:spPr>
          <a:xfrm>
            <a:off x="1350000" y="2737324"/>
            <a:ext cx="3128700" cy="8865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13"/>
          </p:nvPr>
        </p:nvSpPr>
        <p:spPr>
          <a:xfrm>
            <a:off x="1350000" y="3624052"/>
            <a:ext cx="31287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subTitle" idx="14"/>
          </p:nvPr>
        </p:nvSpPr>
        <p:spPr>
          <a:xfrm>
            <a:off x="1350000" y="4100825"/>
            <a:ext cx="31287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1" name="Google Shape;2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847" y="120625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92915" y="-674016"/>
            <a:ext cx="3455878" cy="352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20"/>
          <p:cNvGrpSpPr/>
          <p:nvPr/>
        </p:nvGrpSpPr>
        <p:grpSpPr>
          <a:xfrm flipH="1">
            <a:off x="713231" y="4608574"/>
            <a:ext cx="1038288" cy="281297"/>
            <a:chOff x="2443300" y="461900"/>
            <a:chExt cx="403250" cy="109250"/>
          </a:xfrm>
        </p:grpSpPr>
        <p:sp>
          <p:nvSpPr>
            <p:cNvPr id="264" name="Google Shape;264;p20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0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0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0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0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0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1" name="Google Shape;271;p20"/>
          <p:cNvPicPr preferRelativeResize="0"/>
          <p:nvPr/>
        </p:nvPicPr>
        <p:blipFill rotWithShape="1">
          <a:blip r:embed="rId4">
            <a:alphaModFix/>
          </a:blip>
          <a:srcRect l="17360" t="15311" r="23370"/>
          <a:stretch/>
        </p:blipFill>
        <p:spPr>
          <a:xfrm rot="-5400000">
            <a:off x="6877848" y="3291450"/>
            <a:ext cx="4565427" cy="4860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20"/>
          <p:cNvGrpSpPr/>
          <p:nvPr/>
        </p:nvGrpSpPr>
        <p:grpSpPr>
          <a:xfrm>
            <a:off x="-1436518" y="-2222816"/>
            <a:ext cx="3373135" cy="3529985"/>
            <a:chOff x="-2482653" y="-2238475"/>
            <a:chExt cx="4914957" cy="5143501"/>
          </a:xfrm>
        </p:grpSpPr>
        <p:pic>
          <p:nvPicPr>
            <p:cNvPr id="273" name="Google Shape;27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20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22"/>
          <p:cNvGrpSpPr/>
          <p:nvPr/>
        </p:nvGrpSpPr>
        <p:grpSpPr>
          <a:xfrm>
            <a:off x="2960536" y="-3460351"/>
            <a:ext cx="9532664" cy="6139099"/>
            <a:chOff x="2960536" y="-3460351"/>
            <a:chExt cx="9532664" cy="6139099"/>
          </a:xfrm>
        </p:grpSpPr>
        <p:pic>
          <p:nvPicPr>
            <p:cNvPr id="299" name="Google Shape;299;p22"/>
            <p:cNvPicPr preferRelativeResize="0"/>
            <p:nvPr/>
          </p:nvPicPr>
          <p:blipFill rotWithShape="1">
            <a:blip r:embed="rId3">
              <a:alphaModFix/>
            </a:blip>
            <a:srcRect t="8717"/>
            <a:stretch/>
          </p:blipFill>
          <p:spPr>
            <a:xfrm rot="10800000" flipH="1">
              <a:off x="2960536" y="-3460351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22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5400000">
              <a:off x="7780324" y="-2034128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1" name="Google Shape;301;p22"/>
          <p:cNvGrpSpPr/>
          <p:nvPr/>
        </p:nvGrpSpPr>
        <p:grpSpPr>
          <a:xfrm rot="5400000">
            <a:off x="-2086040" y="3341404"/>
            <a:ext cx="3514194" cy="3677603"/>
            <a:chOff x="5864904" y="-3028300"/>
            <a:chExt cx="4914957" cy="5143501"/>
          </a:xfrm>
        </p:grpSpPr>
        <p:pic>
          <p:nvPicPr>
            <p:cNvPr id="302" name="Google Shape;30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22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23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307" name="Google Shape;30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23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9" name="Google Shape;3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9"/>
          <p:cNvSpPr txBox="1">
            <a:spLocks noGrp="1"/>
          </p:cNvSpPr>
          <p:nvPr>
            <p:ph type="body" idx="1"/>
          </p:nvPr>
        </p:nvSpPr>
        <p:spPr>
          <a:xfrm>
            <a:off x="713250" y="2184449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body" idx="2"/>
          </p:nvPr>
        </p:nvSpPr>
        <p:spPr>
          <a:xfrm>
            <a:off x="713250" y="3208450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19"/>
          <p:cNvSpPr txBox="1">
            <a:spLocks noGrp="1"/>
          </p:cNvSpPr>
          <p:nvPr>
            <p:ph type="subTitle" idx="3"/>
          </p:nvPr>
        </p:nvSpPr>
        <p:spPr>
          <a:xfrm>
            <a:off x="713239" y="1713325"/>
            <a:ext cx="3897900" cy="35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234" name="Google Shape;234;p19"/>
          <p:cNvSpPr txBox="1">
            <a:spLocks noGrp="1"/>
          </p:cNvSpPr>
          <p:nvPr>
            <p:ph type="subTitle" idx="4"/>
          </p:nvPr>
        </p:nvSpPr>
        <p:spPr>
          <a:xfrm>
            <a:off x="713225" y="2737320"/>
            <a:ext cx="3897900" cy="35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body" idx="5"/>
          </p:nvPr>
        </p:nvSpPr>
        <p:spPr>
          <a:xfrm>
            <a:off x="713225" y="4232450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19"/>
          <p:cNvSpPr txBox="1">
            <a:spLocks noGrp="1"/>
          </p:cNvSpPr>
          <p:nvPr>
            <p:ph type="subTitle" idx="6"/>
          </p:nvPr>
        </p:nvSpPr>
        <p:spPr>
          <a:xfrm>
            <a:off x="713225" y="3761328"/>
            <a:ext cx="3897900" cy="35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238" name="Google Shape;238;p19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flipH="1">
            <a:off x="-1820845" y="4135825"/>
            <a:ext cx="3418348" cy="3761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19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240" name="Google Shape;24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19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2" name="Google Shape;2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19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244" name="Google Shape;24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19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6" name="Google Shape;246;p19"/>
          <p:cNvPicPr preferRelativeResize="0"/>
          <p:nvPr/>
        </p:nvPicPr>
        <p:blipFill rotWithShape="1">
          <a:blip r:embed="rId6">
            <a:alphaModFix/>
          </a:blip>
          <a:srcRect l="17360" t="15311" r="23370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0299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604327" y="3192113"/>
            <a:ext cx="6994611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21"/>
          <p:cNvGrpSpPr/>
          <p:nvPr/>
        </p:nvGrpSpPr>
        <p:grpSpPr>
          <a:xfrm>
            <a:off x="1624081" y="258212"/>
            <a:ext cx="1038288" cy="281297"/>
            <a:chOff x="2443300" y="461900"/>
            <a:chExt cx="403250" cy="109250"/>
          </a:xfrm>
        </p:grpSpPr>
        <p:sp>
          <p:nvSpPr>
            <p:cNvPr id="279" name="Google Shape;279;p21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21"/>
          <p:cNvGrpSpPr/>
          <p:nvPr/>
        </p:nvGrpSpPr>
        <p:grpSpPr>
          <a:xfrm rot="10800000" flipH="1">
            <a:off x="-2715447" y="539500"/>
            <a:ext cx="4914957" cy="5143501"/>
            <a:chOff x="-2927778" y="-3028300"/>
            <a:chExt cx="4914957" cy="5143501"/>
          </a:xfrm>
        </p:grpSpPr>
        <p:pic>
          <p:nvPicPr>
            <p:cNvPr id="287" name="Google Shape;28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21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21"/>
          <p:cNvGrpSpPr/>
          <p:nvPr/>
        </p:nvGrpSpPr>
        <p:grpSpPr>
          <a:xfrm flipH="1">
            <a:off x="7176228" y="-3028300"/>
            <a:ext cx="6074226" cy="8077999"/>
            <a:chOff x="-4087047" y="-3028300"/>
            <a:chExt cx="6074226" cy="8077999"/>
          </a:xfrm>
        </p:grpSpPr>
        <p:pic>
          <p:nvPicPr>
            <p:cNvPr id="290" name="Google Shape;29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4087047" y="-938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21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1"/>
          <p:cNvSpPr txBox="1">
            <a:spLocks noGrp="1"/>
          </p:cNvSpPr>
          <p:nvPr>
            <p:ph type="ctrTitle"/>
          </p:nvPr>
        </p:nvSpPr>
        <p:spPr>
          <a:xfrm>
            <a:off x="3116525" y="746025"/>
            <a:ext cx="45951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subTitle" idx="1"/>
          </p:nvPr>
        </p:nvSpPr>
        <p:spPr>
          <a:xfrm>
            <a:off x="3116525" y="1853375"/>
            <a:ext cx="4503900" cy="1323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5" name="Google Shape;295;p21"/>
          <p:cNvSpPr txBox="1"/>
          <p:nvPr/>
        </p:nvSpPr>
        <p:spPr>
          <a:xfrm>
            <a:off x="2953325" y="3542550"/>
            <a:ext cx="47583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CREDITS: 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2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and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  <p:extLst>
      <p:ext uri="{BB962C8B-B14F-4D97-AF65-F5344CB8AC3E}">
        <p14:creationId xmlns:p14="http://schemas.microsoft.com/office/powerpoint/2010/main" val="1200414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"/>
          <p:cNvSpPr txBox="1">
            <a:spLocks noGrp="1"/>
          </p:cNvSpPr>
          <p:nvPr>
            <p:ph type="body" idx="1"/>
          </p:nvPr>
        </p:nvSpPr>
        <p:spPr>
          <a:xfrm>
            <a:off x="713225" y="2683050"/>
            <a:ext cx="3545400" cy="18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2"/>
          </p:nvPr>
        </p:nvSpPr>
        <p:spPr>
          <a:xfrm>
            <a:off x="4885375" y="2683050"/>
            <a:ext cx="3545400" cy="18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62" name="Google Shape;62;p5"/>
          <p:cNvPicPr preferRelativeResize="0"/>
          <p:nvPr/>
        </p:nvPicPr>
        <p:blipFill rotWithShape="1">
          <a:blip r:embed="rId3">
            <a:alphaModFix/>
          </a:blip>
          <a:srcRect t="8717"/>
          <a:stretch/>
        </p:blipFill>
        <p:spPr>
          <a:xfrm flipH="1">
            <a:off x="7634811" y="-1808075"/>
            <a:ext cx="6994627" cy="46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5"/>
          <p:cNvSpPr txBox="1">
            <a:spLocks noGrp="1"/>
          </p:cNvSpPr>
          <p:nvPr>
            <p:ph type="subTitle" idx="3"/>
          </p:nvPr>
        </p:nvSpPr>
        <p:spPr>
          <a:xfrm>
            <a:off x="715825" y="2064450"/>
            <a:ext cx="3545400" cy="522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4"/>
          </p:nvPr>
        </p:nvSpPr>
        <p:spPr>
          <a:xfrm>
            <a:off x="4885373" y="2064450"/>
            <a:ext cx="3545400" cy="522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65" name="Google Shape;6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1695" y="-1128312"/>
            <a:ext cx="2432520" cy="266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5"/>
          <p:cNvPicPr preferRelativeResize="0"/>
          <p:nvPr/>
        </p:nvPicPr>
        <p:blipFill rotWithShape="1">
          <a:blip r:embed="rId5">
            <a:alphaModFix/>
          </a:blip>
          <a:srcRect l="17360" t="15311" r="23370"/>
          <a:stretch/>
        </p:blipFill>
        <p:spPr>
          <a:xfrm rot="-5400000" flipH="1">
            <a:off x="-2073413" y="-1930001"/>
            <a:ext cx="3399777" cy="361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/>
          <p:cNvPicPr preferRelativeResize="0"/>
          <p:nvPr/>
        </p:nvPicPr>
        <p:blipFill rotWithShape="1">
          <a:blip r:embed="rId3">
            <a:alphaModFix/>
          </a:blip>
          <a:srcRect t="8717"/>
          <a:stretch/>
        </p:blipFill>
        <p:spPr>
          <a:xfrm>
            <a:off x="5857573" y="3607042"/>
            <a:ext cx="5551652" cy="37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6"/>
          <p:cNvGrpSpPr/>
          <p:nvPr/>
        </p:nvGrpSpPr>
        <p:grpSpPr>
          <a:xfrm>
            <a:off x="-3496364" y="-3092926"/>
            <a:ext cx="16798818" cy="10640102"/>
            <a:chOff x="-3496364" y="-3092926"/>
            <a:chExt cx="16798818" cy="10640102"/>
          </a:xfrm>
        </p:grpSpPr>
        <p:pic>
          <p:nvPicPr>
            <p:cNvPr id="71" name="Google Shape;71;p6"/>
            <p:cNvPicPr preferRelativeResize="0"/>
            <p:nvPr/>
          </p:nvPicPr>
          <p:blipFill rotWithShape="1">
            <a:blip r:embed="rId3">
              <a:alphaModFix/>
            </a:blip>
            <a:srcRect l="17360" t="15311" r="23370"/>
            <a:stretch/>
          </p:blipFill>
          <p:spPr>
            <a:xfrm rot="-5400000">
              <a:off x="-3348915" y="2834300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66947" y="-2041400"/>
              <a:ext cx="5035507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" name="Google Shape;73;p6"/>
            <p:cNvGrpSpPr/>
            <p:nvPr/>
          </p:nvGrpSpPr>
          <p:grpSpPr>
            <a:xfrm>
              <a:off x="4052406" y="4642212"/>
              <a:ext cx="1038288" cy="281297"/>
              <a:chOff x="2443300" y="461900"/>
              <a:chExt cx="403250" cy="109250"/>
            </a:xfrm>
          </p:grpSpPr>
          <p:sp>
            <p:nvSpPr>
              <p:cNvPr id="74" name="Google Shape;74;p6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6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6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6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6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6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6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1" name="Google Shape;81;p6"/>
            <p:cNvPicPr preferRelativeResize="0"/>
            <p:nvPr/>
          </p:nvPicPr>
          <p:blipFill rotWithShape="1">
            <a:blip r:embed="rId3">
              <a:alphaModFix/>
            </a:blip>
            <a:srcRect l="17360" t="15311" r="23370"/>
            <a:stretch/>
          </p:blipFill>
          <p:spPr>
            <a:xfrm rot="5400000">
              <a:off x="6148073" y="-324037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6"/>
          <p:cNvSpPr txBox="1">
            <a:spLocks noGrp="1"/>
          </p:cNvSpPr>
          <p:nvPr>
            <p:ph type="title"/>
          </p:nvPr>
        </p:nvSpPr>
        <p:spPr>
          <a:xfrm>
            <a:off x="713225" y="49695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83" name="Google Shape;8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927778" y="-3028300"/>
            <a:ext cx="491495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7"/>
          <p:cNvSpPr txBox="1">
            <a:spLocks noGrp="1"/>
          </p:cNvSpPr>
          <p:nvPr>
            <p:ph type="body" idx="1"/>
          </p:nvPr>
        </p:nvSpPr>
        <p:spPr>
          <a:xfrm>
            <a:off x="2134925" y="1761725"/>
            <a:ext cx="4874100" cy="28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pic>
        <p:nvPicPr>
          <p:cNvPr id="88" name="Google Shape;88;p7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rot="5400000">
            <a:off x="-3254523" y="1563173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7"/>
          <p:cNvGrpSpPr/>
          <p:nvPr/>
        </p:nvGrpSpPr>
        <p:grpSpPr>
          <a:xfrm rot="-5400000">
            <a:off x="-977026" y="3542049"/>
            <a:ext cx="4914957" cy="5143501"/>
            <a:chOff x="-2482653" y="-2238475"/>
            <a:chExt cx="4914957" cy="5143501"/>
          </a:xfrm>
        </p:grpSpPr>
        <p:pic>
          <p:nvPicPr>
            <p:cNvPr id="90" name="Google Shape;90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7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" name="Google Shape;92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1397" y="162070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7"/>
          <p:cNvPicPr preferRelativeResize="0"/>
          <p:nvPr/>
        </p:nvPicPr>
        <p:blipFill rotWithShape="1">
          <a:blip r:embed="rId6">
            <a:alphaModFix/>
          </a:blip>
          <a:srcRect l="17360" t="15311" r="23370"/>
          <a:stretch/>
        </p:blipFill>
        <p:spPr>
          <a:xfrm rot="-5400000">
            <a:off x="6307060" y="324905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8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rot="5400000">
            <a:off x="-3254523" y="1563173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8"/>
          <p:cNvGrpSpPr/>
          <p:nvPr/>
        </p:nvGrpSpPr>
        <p:grpSpPr>
          <a:xfrm rot="-5400000">
            <a:off x="-977026" y="3542049"/>
            <a:ext cx="4914957" cy="5143501"/>
            <a:chOff x="-2482653" y="-2238475"/>
            <a:chExt cx="4914957" cy="5143501"/>
          </a:xfrm>
        </p:grpSpPr>
        <p:pic>
          <p:nvPicPr>
            <p:cNvPr id="100" name="Google Shape;100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8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" name="Google Shape;10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1397" y="162070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8"/>
          <p:cNvPicPr preferRelativeResize="0"/>
          <p:nvPr/>
        </p:nvPicPr>
        <p:blipFill rotWithShape="1">
          <a:blip r:embed="rId6">
            <a:alphaModFix/>
          </a:blip>
          <a:srcRect l="17360" t="15311" r="23370"/>
          <a:stretch/>
        </p:blipFill>
        <p:spPr>
          <a:xfrm rot="-5400000">
            <a:off x="6307060" y="324905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9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>
            <a:off x="-3359450" y="209550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9"/>
          <p:cNvGrpSpPr/>
          <p:nvPr/>
        </p:nvGrpSpPr>
        <p:grpSpPr>
          <a:xfrm>
            <a:off x="-2482653" y="-2238475"/>
            <a:ext cx="4914957" cy="5143501"/>
            <a:chOff x="-2482653" y="-2238475"/>
            <a:chExt cx="4914957" cy="5143501"/>
          </a:xfrm>
        </p:grpSpPr>
        <p:pic>
          <p:nvPicPr>
            <p:cNvPr id="108" name="Google Shape;108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9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0" name="Google Shape;11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847" y="120625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14307" y="3192113"/>
            <a:ext cx="6994611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9"/>
          <p:cNvGrpSpPr/>
          <p:nvPr/>
        </p:nvGrpSpPr>
        <p:grpSpPr>
          <a:xfrm>
            <a:off x="1812256" y="4608574"/>
            <a:ext cx="1038288" cy="281297"/>
            <a:chOff x="2443300" y="461900"/>
            <a:chExt cx="403250" cy="109250"/>
          </a:xfrm>
        </p:grpSpPr>
        <p:sp>
          <p:nvSpPr>
            <p:cNvPr id="113" name="Google Shape;113;p9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0" name="Google Shape;120;p9"/>
          <p:cNvPicPr preferRelativeResize="0"/>
          <p:nvPr/>
        </p:nvPicPr>
        <p:blipFill rotWithShape="1">
          <a:blip r:embed="rId3">
            <a:alphaModFix/>
          </a:blip>
          <a:srcRect l="8833" r="8841"/>
          <a:stretch/>
        </p:blipFill>
        <p:spPr>
          <a:xfrm rot="-5400000">
            <a:off x="2287351" y="-3884749"/>
            <a:ext cx="4569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1492" y="342888"/>
            <a:ext cx="2432520" cy="266183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9"/>
          <p:cNvSpPr/>
          <p:nvPr/>
        </p:nvSpPr>
        <p:spPr>
          <a:xfrm>
            <a:off x="7385550" y="772450"/>
            <a:ext cx="1575102" cy="1802722"/>
          </a:xfrm>
          <a:custGeom>
            <a:avLst/>
            <a:gdLst/>
            <a:ahLst/>
            <a:cxnLst/>
            <a:rect l="l" t="t" r="r" b="b"/>
            <a:pathLst>
              <a:path w="44232" h="51065" fill="none" extrusionOk="0">
                <a:moveTo>
                  <a:pt x="0" y="38302"/>
                </a:moveTo>
                <a:lnTo>
                  <a:pt x="0" y="12767"/>
                </a:lnTo>
                <a:lnTo>
                  <a:pt x="22111" y="0"/>
                </a:lnTo>
                <a:lnTo>
                  <a:pt x="44231" y="12767"/>
                </a:lnTo>
                <a:lnTo>
                  <a:pt x="44231" y="38302"/>
                </a:lnTo>
                <a:lnTo>
                  <a:pt x="22111" y="51065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44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title"/>
          </p:nvPr>
        </p:nvSpPr>
        <p:spPr>
          <a:xfrm>
            <a:off x="2527950" y="1301500"/>
            <a:ext cx="4088100" cy="11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4" name="Google Shape;124;p9"/>
          <p:cNvSpPr txBox="1">
            <a:spLocks noGrp="1"/>
          </p:cNvSpPr>
          <p:nvPr>
            <p:ph type="subTitle" idx="1"/>
          </p:nvPr>
        </p:nvSpPr>
        <p:spPr>
          <a:xfrm>
            <a:off x="2527950" y="2543075"/>
            <a:ext cx="40881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125" name="Google Shape;125;p9"/>
          <p:cNvPicPr preferRelativeResize="0"/>
          <p:nvPr/>
        </p:nvPicPr>
        <p:blipFill rotWithShape="1">
          <a:blip r:embed="rId8">
            <a:alphaModFix/>
          </a:blip>
          <a:srcRect l="17360" t="15311" r="23370"/>
          <a:stretch/>
        </p:blipFill>
        <p:spPr>
          <a:xfrm rot="-54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>
            <a:spLocks noGrp="1"/>
          </p:cNvSpPr>
          <p:nvPr>
            <p:ph type="body" idx="1"/>
          </p:nvPr>
        </p:nvSpPr>
        <p:spPr>
          <a:xfrm>
            <a:off x="713225" y="40034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1"/>
          <p:cNvSpPr txBox="1">
            <a:spLocks noGrp="1"/>
          </p:cNvSpPr>
          <p:nvPr>
            <p:ph type="title" hasCustomPrompt="1"/>
          </p:nvPr>
        </p:nvSpPr>
        <p:spPr>
          <a:xfrm>
            <a:off x="1254125" y="1350400"/>
            <a:ext cx="6635700" cy="19635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rot="5400000">
            <a:off x="-3254523" y="1563173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1"/>
          <p:cNvGrpSpPr/>
          <p:nvPr/>
        </p:nvGrpSpPr>
        <p:grpSpPr>
          <a:xfrm rot="-5400000">
            <a:off x="-977026" y="3542049"/>
            <a:ext cx="4914957" cy="5143501"/>
            <a:chOff x="-2482653" y="-2238475"/>
            <a:chExt cx="4914957" cy="5143501"/>
          </a:xfrm>
        </p:grpSpPr>
        <p:pic>
          <p:nvPicPr>
            <p:cNvPr id="133" name="Google Shape;13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11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5" name="Google Shape;135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1397" y="162070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1"/>
          <p:cNvPicPr preferRelativeResize="0"/>
          <p:nvPr/>
        </p:nvPicPr>
        <p:blipFill rotWithShape="1">
          <a:blip r:embed="rId3">
            <a:alphaModFix/>
          </a:blip>
          <a:srcRect l="8833" r="8841"/>
          <a:stretch/>
        </p:blipFill>
        <p:spPr>
          <a:xfrm rot="-5400000">
            <a:off x="7021226" y="-3505899"/>
            <a:ext cx="4569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1"/>
          <p:cNvPicPr preferRelativeResize="0"/>
          <p:nvPr/>
        </p:nvPicPr>
        <p:blipFill rotWithShape="1">
          <a:blip r:embed="rId6">
            <a:alphaModFix/>
          </a:blip>
          <a:srcRect l="17360" t="15311" r="23370"/>
          <a:stretch/>
        </p:blipFill>
        <p:spPr>
          <a:xfrm rot="-5400000">
            <a:off x="6307060" y="3249050"/>
            <a:ext cx="4565427" cy="48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1"/>
          <p:cNvSpPr txBox="1">
            <a:spLocks noGrp="1"/>
          </p:cNvSpPr>
          <p:nvPr>
            <p:ph type="subTitle" idx="1"/>
          </p:nvPr>
        </p:nvSpPr>
        <p:spPr>
          <a:xfrm>
            <a:off x="1254183" y="3352400"/>
            <a:ext cx="6635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9" name="Google Shape;139;p11"/>
          <p:cNvGrpSpPr/>
          <p:nvPr/>
        </p:nvGrpSpPr>
        <p:grpSpPr>
          <a:xfrm flipH="1">
            <a:off x="713231" y="258199"/>
            <a:ext cx="1038288" cy="281297"/>
            <a:chOff x="2443300" y="461900"/>
            <a:chExt cx="403250" cy="109250"/>
          </a:xfrm>
        </p:grpSpPr>
        <p:sp>
          <p:nvSpPr>
            <p:cNvPr id="140" name="Google Shape;140;p11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3"/>
          <p:cNvSpPr txBox="1">
            <a:spLocks noGrp="1"/>
          </p:cNvSpPr>
          <p:nvPr>
            <p:ph type="title" hasCustomPrompt="1"/>
          </p:nvPr>
        </p:nvSpPr>
        <p:spPr>
          <a:xfrm>
            <a:off x="82180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1"/>
          </p:nvPr>
        </p:nvSpPr>
        <p:spPr>
          <a:xfrm>
            <a:off x="715100" y="2372625"/>
            <a:ext cx="255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2" hasCustomPrompt="1"/>
          </p:nvPr>
        </p:nvSpPr>
        <p:spPr>
          <a:xfrm>
            <a:off x="339595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3"/>
          </p:nvPr>
        </p:nvSpPr>
        <p:spPr>
          <a:xfrm>
            <a:off x="3294150" y="237262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4" hasCustomPrompt="1"/>
          </p:nvPr>
        </p:nvSpPr>
        <p:spPr>
          <a:xfrm>
            <a:off x="598100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5"/>
          </p:nvPr>
        </p:nvSpPr>
        <p:spPr>
          <a:xfrm>
            <a:off x="5879209" y="237262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6" hasCustomPrompt="1"/>
          </p:nvPr>
        </p:nvSpPr>
        <p:spPr>
          <a:xfrm>
            <a:off x="821800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7"/>
          </p:nvPr>
        </p:nvSpPr>
        <p:spPr>
          <a:xfrm>
            <a:off x="715100" y="4123775"/>
            <a:ext cx="255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8" hasCustomPrompt="1"/>
          </p:nvPr>
        </p:nvSpPr>
        <p:spPr>
          <a:xfrm>
            <a:off x="3395950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9"/>
          </p:nvPr>
        </p:nvSpPr>
        <p:spPr>
          <a:xfrm>
            <a:off x="3294150" y="412377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13" hasCustomPrompt="1"/>
          </p:nvPr>
        </p:nvSpPr>
        <p:spPr>
          <a:xfrm>
            <a:off x="5981001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14"/>
          </p:nvPr>
        </p:nvSpPr>
        <p:spPr>
          <a:xfrm>
            <a:off x="5879209" y="412377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15"/>
          </p:nvPr>
        </p:nvSpPr>
        <p:spPr>
          <a:xfrm>
            <a:off x="715100" y="1962150"/>
            <a:ext cx="25512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16"/>
          </p:nvPr>
        </p:nvSpPr>
        <p:spPr>
          <a:xfrm>
            <a:off x="3294150" y="1962150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7"/>
          </p:nvPr>
        </p:nvSpPr>
        <p:spPr>
          <a:xfrm>
            <a:off x="5879200" y="1962150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18"/>
          </p:nvPr>
        </p:nvSpPr>
        <p:spPr>
          <a:xfrm>
            <a:off x="715100" y="3719151"/>
            <a:ext cx="25512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9"/>
          </p:nvPr>
        </p:nvSpPr>
        <p:spPr>
          <a:xfrm>
            <a:off x="3294150" y="3719151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20"/>
          </p:nvPr>
        </p:nvSpPr>
        <p:spPr>
          <a:xfrm>
            <a:off x="5879200" y="3719151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169" name="Google Shape;1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172" y="-759100"/>
            <a:ext cx="503550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13"/>
          <p:cNvGrpSpPr/>
          <p:nvPr/>
        </p:nvGrpSpPr>
        <p:grpSpPr>
          <a:xfrm rot="-5400000">
            <a:off x="8253481" y="3927012"/>
            <a:ext cx="1038288" cy="281297"/>
            <a:chOff x="2443300" y="461900"/>
            <a:chExt cx="403250" cy="109250"/>
          </a:xfrm>
        </p:grpSpPr>
        <p:sp>
          <p:nvSpPr>
            <p:cNvPr id="171" name="Google Shape;171;p13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8" name="Google Shape;178;p13"/>
          <p:cNvPicPr preferRelativeResize="0"/>
          <p:nvPr/>
        </p:nvPicPr>
        <p:blipFill rotWithShape="1">
          <a:blip r:embed="rId4">
            <a:alphaModFix/>
          </a:blip>
          <a:srcRect l="17360" t="15311" r="23370"/>
          <a:stretch/>
        </p:blipFill>
        <p:spPr>
          <a:xfrm flipH="1">
            <a:off x="7351985" y="-200290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4" r:id="rId10"/>
    <p:sldLayoutId id="2147483666" r:id="rId11"/>
    <p:sldLayoutId id="2147483668" r:id="rId12"/>
    <p:sldLayoutId id="2147483669" r:id="rId13"/>
    <p:sldLayoutId id="2147483673" r:id="rId14"/>
    <p:sldLayoutId id="214748367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arles.oliveira@facens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leonardo.souza@facens.b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mailto:charles.oliveira@facens.b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mailto:leonardo.souza@facens.br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690136-5A8B-43D1-94D4-7C230303CE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Windows Server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CC95DDF-4E38-4EA5-A3C6-C5F2D9029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2950" y="3409925"/>
            <a:ext cx="6391338" cy="684403"/>
          </a:xfrm>
        </p:spPr>
        <p:txBody>
          <a:bodyPr/>
          <a:lstStyle/>
          <a:p>
            <a:r>
              <a:rPr lang="pt-BR" dirty="0"/>
              <a:t>Charles Neves Epifanio de Oliveira	</a:t>
            </a:r>
            <a:r>
              <a:rPr lang="pt-BR" dirty="0">
                <a:hlinkClick r:id="rId3"/>
              </a:rPr>
              <a:t>charles.oliveira@facens.br</a:t>
            </a:r>
            <a:endParaRPr lang="pt-BR" dirty="0"/>
          </a:p>
          <a:p>
            <a:r>
              <a:rPr lang="pt-BR" dirty="0"/>
              <a:t>Leonardo dos Reis Souza		</a:t>
            </a:r>
            <a:r>
              <a:rPr lang="pt-BR" dirty="0">
                <a:hlinkClick r:id="rId4"/>
              </a:rPr>
              <a:t>leonardo.souza@facens.br</a:t>
            </a:r>
            <a:endParaRPr lang="pt-B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D9A1652-B2A6-41EC-B2B9-6B5B8DFE5050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1462949" y="532263"/>
            <a:ext cx="6152501" cy="1105963"/>
          </a:xfrm>
        </p:spPr>
        <p:txBody>
          <a:bodyPr/>
          <a:lstStyle/>
          <a:p>
            <a:r>
              <a:rPr lang="pt-BR" dirty="0"/>
              <a:t>Desafio </a:t>
            </a:r>
            <a:r>
              <a:rPr lang="en-US"/>
              <a:t>Onboarding </a:t>
            </a:r>
            <a:r>
              <a:rPr lang="pt-BR" dirty="0"/>
              <a:t>Lenovo</a:t>
            </a:r>
            <a:br>
              <a:rPr lang="pt-BR" dirty="0"/>
            </a:br>
            <a:r>
              <a:rPr lang="pt-BR" dirty="0"/>
              <a:t>Fase I – Workshop: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61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CC7CF-2917-4A98-BEEA-6C5BF9E93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34" y="266370"/>
            <a:ext cx="8914746" cy="1502660"/>
          </a:xfrm>
        </p:spPr>
        <p:txBody>
          <a:bodyPr anchor="t"/>
          <a:lstStyle/>
          <a:p>
            <a:r>
              <a:rPr lang="pt-BR" dirty="0"/>
              <a:t>Market </a:t>
            </a:r>
            <a:r>
              <a:rPr lang="pt-BR" dirty="0" err="1"/>
              <a:t>Share</a:t>
            </a:r>
            <a:r>
              <a:rPr lang="pt-BR" dirty="0"/>
              <a:t> Global de Sistemas Operacionais de Servidores por sistemas, 2019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A4CC1-967A-4399-93BA-D17C2512F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32" y="1444435"/>
            <a:ext cx="5278045" cy="3309156"/>
          </a:xfrm>
          <a:prstGeom prst="rect">
            <a:avLst/>
          </a:prstGeom>
        </p:spPr>
      </p:pic>
      <p:sp>
        <p:nvSpPr>
          <p:cNvPr id="8" name="Subtitle 6">
            <a:extLst>
              <a:ext uri="{FF2B5EF4-FFF2-40B4-BE49-F238E27FC236}">
                <a16:creationId xmlns:a16="http://schemas.microsoft.com/office/drawing/2014/main" id="{B7D12E08-2F91-4C94-9A32-57D442F189B3}"/>
              </a:ext>
            </a:extLst>
          </p:cNvPr>
          <p:cNvSpPr txBox="1">
            <a:spLocks/>
          </p:cNvSpPr>
          <p:nvPr/>
        </p:nvSpPr>
        <p:spPr>
          <a:xfrm>
            <a:off x="2630735" y="4665300"/>
            <a:ext cx="6513265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17500" algn="ctr">
              <a:lnSpc>
                <a:spcPct val="115000"/>
              </a:lnSpc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indent="-317500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indent="-317500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indent="-317500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indent="-317500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indent="-317500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indent="-317500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indent="-317500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indent="-317500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rPr lang="pt-BR" sz="1000" dirty="0"/>
              <a:t>Fonte: </a:t>
            </a:r>
            <a:r>
              <a:rPr lang="pt-BR" sz="1000" dirty="0" err="1"/>
              <a:t>Statistica</a:t>
            </a:r>
            <a:r>
              <a:rPr lang="pt-BR" sz="1000" dirty="0"/>
              <a:t>. Disponível em: https://www.statista.com/statistics/915085/global-server-share-by-os/</a:t>
            </a:r>
            <a:endParaRPr lang="en-US" sz="1000" dirty="0"/>
          </a:p>
        </p:txBody>
      </p:sp>
      <p:grpSp>
        <p:nvGrpSpPr>
          <p:cNvPr id="17" name="Google Shape;10223;p94">
            <a:extLst>
              <a:ext uri="{FF2B5EF4-FFF2-40B4-BE49-F238E27FC236}">
                <a16:creationId xmlns:a16="http://schemas.microsoft.com/office/drawing/2014/main" id="{A6E43C98-0F48-43F6-8E42-DA6D2CEBDECA}"/>
              </a:ext>
            </a:extLst>
          </p:cNvPr>
          <p:cNvGrpSpPr/>
          <p:nvPr/>
        </p:nvGrpSpPr>
        <p:grpSpPr>
          <a:xfrm>
            <a:off x="69234" y="2855296"/>
            <a:ext cx="1120340" cy="889592"/>
            <a:chOff x="5733194" y="2431718"/>
            <a:chExt cx="446826" cy="327059"/>
          </a:xfrm>
          <a:solidFill>
            <a:schemeClr val="bg2"/>
          </a:solidFill>
        </p:grpSpPr>
        <p:sp>
          <p:nvSpPr>
            <p:cNvPr id="18" name="Google Shape;10224;p94">
              <a:extLst>
                <a:ext uri="{FF2B5EF4-FFF2-40B4-BE49-F238E27FC236}">
                  <a16:creationId xmlns:a16="http://schemas.microsoft.com/office/drawing/2014/main" id="{A8B9CC1A-8B6E-4EB9-B5DD-B737C1005C08}"/>
                </a:ext>
              </a:extLst>
            </p:cNvPr>
            <p:cNvSpPr/>
            <p:nvPr/>
          </p:nvSpPr>
          <p:spPr>
            <a:xfrm>
              <a:off x="6032946" y="2474145"/>
              <a:ext cx="56112" cy="20115"/>
            </a:xfrm>
            <a:custGeom>
              <a:avLst/>
              <a:gdLst/>
              <a:ahLst/>
              <a:cxnLst/>
              <a:rect l="l" t="t" r="r" b="b"/>
              <a:pathLst>
                <a:path w="1763" h="63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441" y="417"/>
                    <a:pt x="1108" y="453"/>
                    <a:pt x="1429" y="620"/>
                  </a:cubicBezTo>
                  <a:cubicBezTo>
                    <a:pt x="1465" y="632"/>
                    <a:pt x="1489" y="632"/>
                    <a:pt x="1525" y="632"/>
                  </a:cubicBezTo>
                  <a:cubicBezTo>
                    <a:pt x="1596" y="632"/>
                    <a:pt x="1668" y="584"/>
                    <a:pt x="1703" y="513"/>
                  </a:cubicBezTo>
                  <a:cubicBezTo>
                    <a:pt x="1763" y="417"/>
                    <a:pt x="1727" y="298"/>
                    <a:pt x="1632" y="239"/>
                  </a:cubicBezTo>
                  <a:cubicBezTo>
                    <a:pt x="1156" y="1"/>
                    <a:pt x="263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25;p94">
              <a:extLst>
                <a:ext uri="{FF2B5EF4-FFF2-40B4-BE49-F238E27FC236}">
                  <a16:creationId xmlns:a16="http://schemas.microsoft.com/office/drawing/2014/main" id="{BB41C2BA-6C81-43A7-BF4B-404AC10F7706}"/>
                </a:ext>
              </a:extLst>
            </p:cNvPr>
            <p:cNvSpPr/>
            <p:nvPr/>
          </p:nvSpPr>
          <p:spPr>
            <a:xfrm>
              <a:off x="5733194" y="2431718"/>
              <a:ext cx="446826" cy="327059"/>
            </a:xfrm>
            <a:custGeom>
              <a:avLst/>
              <a:gdLst/>
              <a:ahLst/>
              <a:cxnLst/>
              <a:rect l="l" t="t" r="r" b="b"/>
              <a:pathLst>
                <a:path w="14039" h="10276" extrusionOk="0">
                  <a:moveTo>
                    <a:pt x="11621" y="655"/>
                  </a:moveTo>
                  <a:lnTo>
                    <a:pt x="11621" y="1500"/>
                  </a:lnTo>
                  <a:cubicBezTo>
                    <a:pt x="11621" y="1631"/>
                    <a:pt x="11598" y="1762"/>
                    <a:pt x="11538" y="1905"/>
                  </a:cubicBezTo>
                  <a:lnTo>
                    <a:pt x="11431" y="2108"/>
                  </a:lnTo>
                  <a:cubicBezTo>
                    <a:pt x="11419" y="2143"/>
                    <a:pt x="11419" y="2167"/>
                    <a:pt x="11419" y="2203"/>
                  </a:cubicBezTo>
                  <a:lnTo>
                    <a:pt x="11419" y="2631"/>
                  </a:lnTo>
                  <a:cubicBezTo>
                    <a:pt x="11419" y="2929"/>
                    <a:pt x="11300" y="3215"/>
                    <a:pt x="11074" y="3429"/>
                  </a:cubicBezTo>
                  <a:cubicBezTo>
                    <a:pt x="10858" y="3634"/>
                    <a:pt x="10599" y="3751"/>
                    <a:pt x="10317" y="3751"/>
                  </a:cubicBezTo>
                  <a:cubicBezTo>
                    <a:pt x="10303" y="3751"/>
                    <a:pt x="10290" y="3751"/>
                    <a:pt x="10276" y="3751"/>
                  </a:cubicBezTo>
                  <a:cubicBezTo>
                    <a:pt x="9657" y="3739"/>
                    <a:pt x="9181" y="3215"/>
                    <a:pt x="9181" y="2584"/>
                  </a:cubicBezTo>
                  <a:lnTo>
                    <a:pt x="9181" y="2203"/>
                  </a:lnTo>
                  <a:cubicBezTo>
                    <a:pt x="9181" y="2167"/>
                    <a:pt x="9181" y="2143"/>
                    <a:pt x="9169" y="2108"/>
                  </a:cubicBezTo>
                  <a:lnTo>
                    <a:pt x="9038" y="1857"/>
                  </a:lnTo>
                  <a:cubicBezTo>
                    <a:pt x="8990" y="1762"/>
                    <a:pt x="8966" y="1667"/>
                    <a:pt x="8966" y="1560"/>
                  </a:cubicBezTo>
                  <a:lnTo>
                    <a:pt x="8966" y="1548"/>
                  </a:lnTo>
                  <a:cubicBezTo>
                    <a:pt x="8966" y="1048"/>
                    <a:pt x="9359" y="655"/>
                    <a:pt x="9859" y="655"/>
                  </a:cubicBezTo>
                  <a:close/>
                  <a:moveTo>
                    <a:pt x="4156" y="429"/>
                  </a:moveTo>
                  <a:cubicBezTo>
                    <a:pt x="4513" y="429"/>
                    <a:pt x="4823" y="560"/>
                    <a:pt x="5061" y="822"/>
                  </a:cubicBezTo>
                  <a:cubicBezTo>
                    <a:pt x="5299" y="1072"/>
                    <a:pt x="5442" y="1417"/>
                    <a:pt x="5478" y="1786"/>
                  </a:cubicBezTo>
                  <a:cubicBezTo>
                    <a:pt x="5513" y="2215"/>
                    <a:pt x="5656" y="3108"/>
                    <a:pt x="5847" y="3643"/>
                  </a:cubicBezTo>
                  <a:lnTo>
                    <a:pt x="5835" y="3643"/>
                  </a:lnTo>
                  <a:cubicBezTo>
                    <a:pt x="5525" y="3762"/>
                    <a:pt x="4882" y="3941"/>
                    <a:pt x="4132" y="3941"/>
                  </a:cubicBezTo>
                  <a:cubicBezTo>
                    <a:pt x="4077" y="3944"/>
                    <a:pt x="4021" y="3945"/>
                    <a:pt x="3967" y="3945"/>
                  </a:cubicBezTo>
                  <a:cubicBezTo>
                    <a:pt x="3330" y="3945"/>
                    <a:pt x="2762" y="3765"/>
                    <a:pt x="2477" y="3655"/>
                  </a:cubicBezTo>
                  <a:cubicBezTo>
                    <a:pt x="2656" y="3108"/>
                    <a:pt x="2799" y="2215"/>
                    <a:pt x="2835" y="1786"/>
                  </a:cubicBezTo>
                  <a:cubicBezTo>
                    <a:pt x="2858" y="1417"/>
                    <a:pt x="3013" y="1072"/>
                    <a:pt x="3251" y="822"/>
                  </a:cubicBezTo>
                  <a:cubicBezTo>
                    <a:pt x="3501" y="560"/>
                    <a:pt x="3811" y="429"/>
                    <a:pt x="4156" y="429"/>
                  </a:cubicBezTo>
                  <a:close/>
                  <a:moveTo>
                    <a:pt x="10752" y="4096"/>
                  </a:moveTo>
                  <a:cubicBezTo>
                    <a:pt x="10752" y="4155"/>
                    <a:pt x="10764" y="4215"/>
                    <a:pt x="10776" y="4274"/>
                  </a:cubicBezTo>
                  <a:lnTo>
                    <a:pt x="10609" y="4429"/>
                  </a:lnTo>
                  <a:cubicBezTo>
                    <a:pt x="10526" y="4524"/>
                    <a:pt x="10419" y="4572"/>
                    <a:pt x="10300" y="4572"/>
                  </a:cubicBezTo>
                  <a:cubicBezTo>
                    <a:pt x="10181" y="4572"/>
                    <a:pt x="10062" y="4524"/>
                    <a:pt x="9990" y="4429"/>
                  </a:cubicBezTo>
                  <a:lnTo>
                    <a:pt x="9823" y="4274"/>
                  </a:lnTo>
                  <a:cubicBezTo>
                    <a:pt x="9835" y="4215"/>
                    <a:pt x="9859" y="4155"/>
                    <a:pt x="9859" y="4096"/>
                  </a:cubicBezTo>
                  <a:cubicBezTo>
                    <a:pt x="9990" y="4132"/>
                    <a:pt x="10121" y="4167"/>
                    <a:pt x="10252" y="4167"/>
                  </a:cubicBezTo>
                  <a:lnTo>
                    <a:pt x="10300" y="4167"/>
                  </a:lnTo>
                  <a:cubicBezTo>
                    <a:pt x="10455" y="4167"/>
                    <a:pt x="10609" y="4132"/>
                    <a:pt x="10752" y="4096"/>
                  </a:cubicBezTo>
                  <a:close/>
                  <a:moveTo>
                    <a:pt x="4692" y="4358"/>
                  </a:moveTo>
                  <a:cubicBezTo>
                    <a:pt x="4763" y="4524"/>
                    <a:pt x="4918" y="4644"/>
                    <a:pt x="5097" y="4691"/>
                  </a:cubicBezTo>
                  <a:lnTo>
                    <a:pt x="5835" y="4894"/>
                  </a:lnTo>
                  <a:cubicBezTo>
                    <a:pt x="6025" y="4953"/>
                    <a:pt x="6168" y="5132"/>
                    <a:pt x="6168" y="5322"/>
                  </a:cubicBezTo>
                  <a:lnTo>
                    <a:pt x="6168" y="7251"/>
                  </a:lnTo>
                  <a:cubicBezTo>
                    <a:pt x="6168" y="7501"/>
                    <a:pt x="5954" y="7692"/>
                    <a:pt x="5716" y="7692"/>
                  </a:cubicBezTo>
                  <a:lnTo>
                    <a:pt x="5704" y="7692"/>
                  </a:lnTo>
                  <a:lnTo>
                    <a:pt x="5704" y="6144"/>
                  </a:lnTo>
                  <a:cubicBezTo>
                    <a:pt x="5668" y="5787"/>
                    <a:pt x="5394" y="5501"/>
                    <a:pt x="5025" y="5501"/>
                  </a:cubicBezTo>
                  <a:lnTo>
                    <a:pt x="3275" y="5501"/>
                  </a:lnTo>
                  <a:cubicBezTo>
                    <a:pt x="2918" y="5501"/>
                    <a:pt x="2632" y="5787"/>
                    <a:pt x="2632" y="6144"/>
                  </a:cubicBezTo>
                  <a:lnTo>
                    <a:pt x="2632" y="7692"/>
                  </a:lnTo>
                  <a:lnTo>
                    <a:pt x="2620" y="7692"/>
                  </a:lnTo>
                  <a:cubicBezTo>
                    <a:pt x="2370" y="7692"/>
                    <a:pt x="2180" y="7489"/>
                    <a:pt x="2180" y="7251"/>
                  </a:cubicBezTo>
                  <a:lnTo>
                    <a:pt x="2180" y="5322"/>
                  </a:lnTo>
                  <a:cubicBezTo>
                    <a:pt x="2180" y="5132"/>
                    <a:pt x="2311" y="4941"/>
                    <a:pt x="2501" y="4894"/>
                  </a:cubicBezTo>
                  <a:lnTo>
                    <a:pt x="3251" y="4691"/>
                  </a:lnTo>
                  <a:cubicBezTo>
                    <a:pt x="3430" y="4644"/>
                    <a:pt x="3561" y="4524"/>
                    <a:pt x="3644" y="4358"/>
                  </a:cubicBezTo>
                  <a:cubicBezTo>
                    <a:pt x="3811" y="4370"/>
                    <a:pt x="3989" y="4394"/>
                    <a:pt x="4168" y="4394"/>
                  </a:cubicBezTo>
                  <a:cubicBezTo>
                    <a:pt x="4347" y="4394"/>
                    <a:pt x="4525" y="4370"/>
                    <a:pt x="4692" y="4358"/>
                  </a:cubicBezTo>
                  <a:close/>
                  <a:moveTo>
                    <a:pt x="10526" y="5906"/>
                  </a:moveTo>
                  <a:cubicBezTo>
                    <a:pt x="10538" y="5906"/>
                    <a:pt x="10538" y="5906"/>
                    <a:pt x="10538" y="5918"/>
                  </a:cubicBezTo>
                  <a:lnTo>
                    <a:pt x="10538" y="7680"/>
                  </a:lnTo>
                  <a:cubicBezTo>
                    <a:pt x="10538" y="7692"/>
                    <a:pt x="10538" y="7692"/>
                    <a:pt x="10526" y="7692"/>
                  </a:cubicBezTo>
                  <a:lnTo>
                    <a:pt x="7895" y="7692"/>
                  </a:lnTo>
                  <a:cubicBezTo>
                    <a:pt x="7871" y="7692"/>
                    <a:pt x="7871" y="7692"/>
                    <a:pt x="7871" y="7680"/>
                  </a:cubicBezTo>
                  <a:lnTo>
                    <a:pt x="7871" y="5918"/>
                  </a:lnTo>
                  <a:lnTo>
                    <a:pt x="10526" y="5906"/>
                  </a:lnTo>
                  <a:close/>
                  <a:moveTo>
                    <a:pt x="11050" y="4596"/>
                  </a:moveTo>
                  <a:lnTo>
                    <a:pt x="11228" y="4691"/>
                  </a:lnTo>
                  <a:lnTo>
                    <a:pt x="11967" y="4894"/>
                  </a:lnTo>
                  <a:cubicBezTo>
                    <a:pt x="12157" y="4953"/>
                    <a:pt x="12300" y="5132"/>
                    <a:pt x="12300" y="5322"/>
                  </a:cubicBezTo>
                  <a:lnTo>
                    <a:pt x="12300" y="7251"/>
                  </a:lnTo>
                  <a:cubicBezTo>
                    <a:pt x="12300" y="7501"/>
                    <a:pt x="12086" y="7692"/>
                    <a:pt x="11848" y="7692"/>
                  </a:cubicBezTo>
                  <a:lnTo>
                    <a:pt x="10955" y="7692"/>
                  </a:lnTo>
                  <a:lnTo>
                    <a:pt x="10955" y="7680"/>
                  </a:lnTo>
                  <a:lnTo>
                    <a:pt x="10955" y="7227"/>
                  </a:lnTo>
                  <a:lnTo>
                    <a:pt x="11621" y="7227"/>
                  </a:lnTo>
                  <a:cubicBezTo>
                    <a:pt x="11740" y="7227"/>
                    <a:pt x="11836" y="7144"/>
                    <a:pt x="11836" y="7025"/>
                  </a:cubicBezTo>
                  <a:lnTo>
                    <a:pt x="11836" y="5715"/>
                  </a:lnTo>
                  <a:cubicBezTo>
                    <a:pt x="11836" y="5596"/>
                    <a:pt x="11740" y="5501"/>
                    <a:pt x="11621" y="5501"/>
                  </a:cubicBezTo>
                  <a:cubicBezTo>
                    <a:pt x="11502" y="5501"/>
                    <a:pt x="11419" y="5596"/>
                    <a:pt x="11419" y="5715"/>
                  </a:cubicBezTo>
                  <a:lnTo>
                    <a:pt x="11419" y="6834"/>
                  </a:lnTo>
                  <a:lnTo>
                    <a:pt x="10955" y="6834"/>
                  </a:lnTo>
                  <a:lnTo>
                    <a:pt x="10955" y="5941"/>
                  </a:lnTo>
                  <a:cubicBezTo>
                    <a:pt x="10955" y="5691"/>
                    <a:pt x="10764" y="5525"/>
                    <a:pt x="10538" y="5525"/>
                  </a:cubicBezTo>
                  <a:lnTo>
                    <a:pt x="8335" y="5525"/>
                  </a:lnTo>
                  <a:lnTo>
                    <a:pt x="8335" y="5322"/>
                  </a:lnTo>
                  <a:lnTo>
                    <a:pt x="8299" y="5322"/>
                  </a:lnTo>
                  <a:cubicBezTo>
                    <a:pt x="8299" y="5132"/>
                    <a:pt x="8442" y="4941"/>
                    <a:pt x="8633" y="4894"/>
                  </a:cubicBezTo>
                  <a:lnTo>
                    <a:pt x="9383" y="4691"/>
                  </a:lnTo>
                  <a:cubicBezTo>
                    <a:pt x="9442" y="4667"/>
                    <a:pt x="9490" y="4644"/>
                    <a:pt x="9562" y="4596"/>
                  </a:cubicBezTo>
                  <a:lnTo>
                    <a:pt x="9693" y="4727"/>
                  </a:lnTo>
                  <a:cubicBezTo>
                    <a:pt x="9859" y="4894"/>
                    <a:pt x="10062" y="4989"/>
                    <a:pt x="10300" y="4989"/>
                  </a:cubicBezTo>
                  <a:cubicBezTo>
                    <a:pt x="10526" y="4989"/>
                    <a:pt x="10752" y="4894"/>
                    <a:pt x="10907" y="4727"/>
                  </a:cubicBezTo>
                  <a:lnTo>
                    <a:pt x="11050" y="4596"/>
                  </a:lnTo>
                  <a:close/>
                  <a:moveTo>
                    <a:pt x="2632" y="8108"/>
                  </a:moveTo>
                  <a:lnTo>
                    <a:pt x="2632" y="8573"/>
                  </a:lnTo>
                  <a:lnTo>
                    <a:pt x="846" y="8573"/>
                  </a:lnTo>
                  <a:lnTo>
                    <a:pt x="846" y="8108"/>
                  </a:lnTo>
                  <a:close/>
                  <a:moveTo>
                    <a:pt x="13157" y="8108"/>
                  </a:moveTo>
                  <a:lnTo>
                    <a:pt x="13157" y="8573"/>
                  </a:lnTo>
                  <a:lnTo>
                    <a:pt x="5668" y="8573"/>
                  </a:lnTo>
                  <a:lnTo>
                    <a:pt x="5668" y="8108"/>
                  </a:lnTo>
                  <a:close/>
                  <a:moveTo>
                    <a:pt x="5049" y="5906"/>
                  </a:moveTo>
                  <a:cubicBezTo>
                    <a:pt x="5180" y="5906"/>
                    <a:pt x="5287" y="6013"/>
                    <a:pt x="5287" y="6144"/>
                  </a:cubicBezTo>
                  <a:lnTo>
                    <a:pt x="5287" y="9001"/>
                  </a:lnTo>
                  <a:lnTo>
                    <a:pt x="3049" y="9001"/>
                  </a:lnTo>
                  <a:lnTo>
                    <a:pt x="3049" y="6144"/>
                  </a:lnTo>
                  <a:cubicBezTo>
                    <a:pt x="3049" y="6013"/>
                    <a:pt x="3156" y="5906"/>
                    <a:pt x="3287" y="5906"/>
                  </a:cubicBezTo>
                  <a:close/>
                  <a:moveTo>
                    <a:pt x="4168" y="0"/>
                  </a:moveTo>
                  <a:cubicBezTo>
                    <a:pt x="3239" y="0"/>
                    <a:pt x="2501" y="738"/>
                    <a:pt x="2430" y="1738"/>
                  </a:cubicBezTo>
                  <a:cubicBezTo>
                    <a:pt x="2394" y="2155"/>
                    <a:pt x="2263" y="2989"/>
                    <a:pt x="2084" y="3477"/>
                  </a:cubicBezTo>
                  <a:cubicBezTo>
                    <a:pt x="2037" y="3584"/>
                    <a:pt x="2049" y="3703"/>
                    <a:pt x="2096" y="3810"/>
                  </a:cubicBezTo>
                  <a:cubicBezTo>
                    <a:pt x="2144" y="3905"/>
                    <a:pt x="2239" y="3989"/>
                    <a:pt x="2334" y="4024"/>
                  </a:cubicBezTo>
                  <a:cubicBezTo>
                    <a:pt x="2513" y="4084"/>
                    <a:pt x="2811" y="4179"/>
                    <a:pt x="3156" y="4251"/>
                  </a:cubicBezTo>
                  <a:cubicBezTo>
                    <a:pt x="3144" y="4251"/>
                    <a:pt x="3144" y="4251"/>
                    <a:pt x="3120" y="4263"/>
                  </a:cubicBezTo>
                  <a:lnTo>
                    <a:pt x="2382" y="4477"/>
                  </a:lnTo>
                  <a:cubicBezTo>
                    <a:pt x="2013" y="4584"/>
                    <a:pt x="1751" y="4917"/>
                    <a:pt x="1751" y="5310"/>
                  </a:cubicBezTo>
                  <a:lnTo>
                    <a:pt x="1751" y="7227"/>
                  </a:lnTo>
                  <a:cubicBezTo>
                    <a:pt x="1751" y="7394"/>
                    <a:pt x="1799" y="7561"/>
                    <a:pt x="1894" y="7680"/>
                  </a:cubicBezTo>
                  <a:lnTo>
                    <a:pt x="203" y="7680"/>
                  </a:lnTo>
                  <a:cubicBezTo>
                    <a:pt x="84" y="7680"/>
                    <a:pt x="1" y="7763"/>
                    <a:pt x="1" y="7882"/>
                  </a:cubicBezTo>
                  <a:cubicBezTo>
                    <a:pt x="1" y="8001"/>
                    <a:pt x="84" y="8096"/>
                    <a:pt x="203" y="8096"/>
                  </a:cubicBezTo>
                  <a:lnTo>
                    <a:pt x="441" y="8096"/>
                  </a:lnTo>
                  <a:lnTo>
                    <a:pt x="441" y="10073"/>
                  </a:lnTo>
                  <a:cubicBezTo>
                    <a:pt x="441" y="10192"/>
                    <a:pt x="537" y="10275"/>
                    <a:pt x="656" y="10275"/>
                  </a:cubicBezTo>
                  <a:cubicBezTo>
                    <a:pt x="775" y="10275"/>
                    <a:pt x="858" y="10192"/>
                    <a:pt x="858" y="10073"/>
                  </a:cubicBezTo>
                  <a:lnTo>
                    <a:pt x="858" y="8954"/>
                  </a:lnTo>
                  <a:lnTo>
                    <a:pt x="2644" y="8954"/>
                  </a:lnTo>
                  <a:lnTo>
                    <a:pt x="2644" y="10073"/>
                  </a:lnTo>
                  <a:cubicBezTo>
                    <a:pt x="2644" y="10192"/>
                    <a:pt x="2739" y="10275"/>
                    <a:pt x="2858" y="10275"/>
                  </a:cubicBezTo>
                  <a:cubicBezTo>
                    <a:pt x="2977" y="10275"/>
                    <a:pt x="3073" y="10192"/>
                    <a:pt x="3073" y="10073"/>
                  </a:cubicBezTo>
                  <a:lnTo>
                    <a:pt x="3073" y="9406"/>
                  </a:lnTo>
                  <a:lnTo>
                    <a:pt x="5287" y="9406"/>
                  </a:lnTo>
                  <a:lnTo>
                    <a:pt x="5287" y="10073"/>
                  </a:lnTo>
                  <a:cubicBezTo>
                    <a:pt x="5287" y="10192"/>
                    <a:pt x="5371" y="10275"/>
                    <a:pt x="5490" y="10275"/>
                  </a:cubicBezTo>
                  <a:cubicBezTo>
                    <a:pt x="5609" y="10275"/>
                    <a:pt x="5704" y="10192"/>
                    <a:pt x="5704" y="10073"/>
                  </a:cubicBezTo>
                  <a:lnTo>
                    <a:pt x="5704" y="8954"/>
                  </a:lnTo>
                  <a:lnTo>
                    <a:pt x="13169" y="8954"/>
                  </a:lnTo>
                  <a:lnTo>
                    <a:pt x="13169" y="10073"/>
                  </a:lnTo>
                  <a:cubicBezTo>
                    <a:pt x="13169" y="10192"/>
                    <a:pt x="13264" y="10275"/>
                    <a:pt x="13383" y="10275"/>
                  </a:cubicBezTo>
                  <a:cubicBezTo>
                    <a:pt x="13503" y="10275"/>
                    <a:pt x="13586" y="10192"/>
                    <a:pt x="13586" y="10073"/>
                  </a:cubicBezTo>
                  <a:lnTo>
                    <a:pt x="13586" y="8096"/>
                  </a:lnTo>
                  <a:lnTo>
                    <a:pt x="13824" y="8096"/>
                  </a:lnTo>
                  <a:cubicBezTo>
                    <a:pt x="13943" y="8096"/>
                    <a:pt x="14038" y="8001"/>
                    <a:pt x="14038" y="7882"/>
                  </a:cubicBezTo>
                  <a:cubicBezTo>
                    <a:pt x="14003" y="7787"/>
                    <a:pt x="13919" y="7692"/>
                    <a:pt x="13800" y="7692"/>
                  </a:cubicBezTo>
                  <a:lnTo>
                    <a:pt x="12562" y="7692"/>
                  </a:lnTo>
                  <a:cubicBezTo>
                    <a:pt x="12633" y="7561"/>
                    <a:pt x="12693" y="7406"/>
                    <a:pt x="12693" y="7251"/>
                  </a:cubicBezTo>
                  <a:lnTo>
                    <a:pt x="12693" y="5322"/>
                  </a:lnTo>
                  <a:cubicBezTo>
                    <a:pt x="12693" y="4941"/>
                    <a:pt x="12443" y="4596"/>
                    <a:pt x="12074" y="4489"/>
                  </a:cubicBezTo>
                  <a:lnTo>
                    <a:pt x="11324" y="4286"/>
                  </a:lnTo>
                  <a:cubicBezTo>
                    <a:pt x="11228" y="4251"/>
                    <a:pt x="11169" y="4167"/>
                    <a:pt x="11169" y="4060"/>
                  </a:cubicBezTo>
                  <a:lnTo>
                    <a:pt x="11169" y="3893"/>
                  </a:lnTo>
                  <a:cubicBezTo>
                    <a:pt x="11240" y="3858"/>
                    <a:pt x="11300" y="3798"/>
                    <a:pt x="11359" y="3739"/>
                  </a:cubicBezTo>
                  <a:cubicBezTo>
                    <a:pt x="11657" y="3453"/>
                    <a:pt x="11824" y="3060"/>
                    <a:pt x="11824" y="2643"/>
                  </a:cubicBezTo>
                  <a:lnTo>
                    <a:pt x="11824" y="2262"/>
                  </a:lnTo>
                  <a:lnTo>
                    <a:pt x="11895" y="2096"/>
                  </a:lnTo>
                  <a:cubicBezTo>
                    <a:pt x="11979" y="1917"/>
                    <a:pt x="12026" y="1703"/>
                    <a:pt x="12026" y="1512"/>
                  </a:cubicBezTo>
                  <a:lnTo>
                    <a:pt x="12026" y="453"/>
                  </a:lnTo>
                  <a:cubicBezTo>
                    <a:pt x="12026" y="333"/>
                    <a:pt x="11943" y="250"/>
                    <a:pt x="11824" y="250"/>
                  </a:cubicBezTo>
                  <a:lnTo>
                    <a:pt x="9859" y="250"/>
                  </a:lnTo>
                  <a:cubicBezTo>
                    <a:pt x="9145" y="250"/>
                    <a:pt x="8561" y="834"/>
                    <a:pt x="8561" y="1548"/>
                  </a:cubicBezTo>
                  <a:lnTo>
                    <a:pt x="8561" y="1560"/>
                  </a:lnTo>
                  <a:cubicBezTo>
                    <a:pt x="8561" y="1727"/>
                    <a:pt x="8597" y="1881"/>
                    <a:pt x="8680" y="2036"/>
                  </a:cubicBezTo>
                  <a:lnTo>
                    <a:pt x="8788" y="2238"/>
                  </a:lnTo>
                  <a:lnTo>
                    <a:pt x="8788" y="2572"/>
                  </a:lnTo>
                  <a:cubicBezTo>
                    <a:pt x="8788" y="3108"/>
                    <a:pt x="9050" y="3584"/>
                    <a:pt x="9442" y="3870"/>
                  </a:cubicBezTo>
                  <a:lnTo>
                    <a:pt x="9442" y="4048"/>
                  </a:lnTo>
                  <a:cubicBezTo>
                    <a:pt x="9442" y="4143"/>
                    <a:pt x="9359" y="4239"/>
                    <a:pt x="9276" y="4263"/>
                  </a:cubicBezTo>
                  <a:lnTo>
                    <a:pt x="8526" y="4477"/>
                  </a:lnTo>
                  <a:cubicBezTo>
                    <a:pt x="8157" y="4584"/>
                    <a:pt x="7907" y="4917"/>
                    <a:pt x="7907" y="5310"/>
                  </a:cubicBezTo>
                  <a:lnTo>
                    <a:pt x="7907" y="5489"/>
                  </a:lnTo>
                  <a:lnTo>
                    <a:pt x="7895" y="5489"/>
                  </a:lnTo>
                  <a:cubicBezTo>
                    <a:pt x="7657" y="5489"/>
                    <a:pt x="7478" y="5679"/>
                    <a:pt x="7478" y="5906"/>
                  </a:cubicBezTo>
                  <a:lnTo>
                    <a:pt x="7478" y="7656"/>
                  </a:lnTo>
                  <a:lnTo>
                    <a:pt x="7478" y="7680"/>
                  </a:lnTo>
                  <a:lnTo>
                    <a:pt x="6442" y="7680"/>
                  </a:lnTo>
                  <a:cubicBezTo>
                    <a:pt x="6525" y="7537"/>
                    <a:pt x="6585" y="7394"/>
                    <a:pt x="6585" y="7227"/>
                  </a:cubicBezTo>
                  <a:lnTo>
                    <a:pt x="6585" y="5310"/>
                  </a:lnTo>
                  <a:cubicBezTo>
                    <a:pt x="6585" y="4917"/>
                    <a:pt x="6323" y="4584"/>
                    <a:pt x="5954" y="4477"/>
                  </a:cubicBezTo>
                  <a:lnTo>
                    <a:pt x="5216" y="4263"/>
                  </a:lnTo>
                  <a:cubicBezTo>
                    <a:pt x="5192" y="4263"/>
                    <a:pt x="5192" y="4263"/>
                    <a:pt x="5180" y="4251"/>
                  </a:cubicBezTo>
                  <a:cubicBezTo>
                    <a:pt x="5537" y="4179"/>
                    <a:pt x="5823" y="4084"/>
                    <a:pt x="6002" y="4024"/>
                  </a:cubicBezTo>
                  <a:cubicBezTo>
                    <a:pt x="6109" y="3989"/>
                    <a:pt x="6192" y="3905"/>
                    <a:pt x="6240" y="3810"/>
                  </a:cubicBezTo>
                  <a:cubicBezTo>
                    <a:pt x="6287" y="3703"/>
                    <a:pt x="6299" y="3596"/>
                    <a:pt x="6252" y="3477"/>
                  </a:cubicBezTo>
                  <a:cubicBezTo>
                    <a:pt x="6073" y="2977"/>
                    <a:pt x="5942" y="2143"/>
                    <a:pt x="5906" y="1738"/>
                  </a:cubicBezTo>
                  <a:cubicBezTo>
                    <a:pt x="5835" y="738"/>
                    <a:pt x="5097" y="0"/>
                    <a:pt x="4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226;p94">
              <a:extLst>
                <a:ext uri="{FF2B5EF4-FFF2-40B4-BE49-F238E27FC236}">
                  <a16:creationId xmlns:a16="http://schemas.microsoft.com/office/drawing/2014/main" id="{E807E3B0-280E-4A2D-B9D6-E68804DD1419}"/>
                </a:ext>
              </a:extLst>
            </p:cNvPr>
            <p:cNvSpPr/>
            <p:nvPr/>
          </p:nvSpPr>
          <p:spPr>
            <a:xfrm>
              <a:off x="6019323" y="2641653"/>
              <a:ext cx="13272" cy="1327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cubicBezTo>
                    <a:pt x="0" y="322"/>
                    <a:pt x="95" y="417"/>
                    <a:pt x="202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2219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E6B40A-6254-46FF-A563-360E0689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79" y="975816"/>
            <a:ext cx="9027994" cy="2627194"/>
          </a:xfrm>
          <a:ln>
            <a:noFill/>
          </a:ln>
        </p:spPr>
        <p:txBody>
          <a:bodyPr anchor="ctr"/>
          <a:lstStyle/>
          <a:p>
            <a:r>
              <a:rPr lang="pt-BR" sz="5500" dirty="0"/>
              <a:t>Um servidor é o elemento de uma rede que fornece funcionalidades a clientes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4288196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08B1D84-2978-4D21-9708-643D1903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02 Windows Server</a:t>
            </a:r>
            <a:endParaRPr lang="en-US" dirty="0"/>
          </a:p>
        </p:txBody>
      </p:sp>
      <p:sp>
        <p:nvSpPr>
          <p:cNvPr id="41" name="Subtitle 40">
            <a:extLst>
              <a:ext uri="{FF2B5EF4-FFF2-40B4-BE49-F238E27FC236}">
                <a16:creationId xmlns:a16="http://schemas.microsoft.com/office/drawing/2014/main" id="{7A119FC6-6289-4787-B731-AAA9A9ADF1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Tipos de Licenças</a:t>
            </a:r>
          </a:p>
          <a:p>
            <a:pPr algn="l"/>
            <a:r>
              <a:rPr lang="pt-BR" dirty="0"/>
              <a:t>Versões e upgrades</a:t>
            </a:r>
          </a:p>
          <a:p>
            <a:pPr algn="l"/>
            <a:r>
              <a:rPr lang="pt-BR" dirty="0"/>
              <a:t>Um produto Microsoft</a:t>
            </a:r>
          </a:p>
          <a:p>
            <a:pPr algn="l"/>
            <a:r>
              <a:rPr lang="pt-BR" dirty="0"/>
              <a:t>Instalação em máquina virtual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49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078A00-02F8-4EAD-A12F-2DD4F1DA3BA0}"/>
              </a:ext>
            </a:extLst>
          </p:cNvPr>
          <p:cNvSpPr/>
          <p:nvPr/>
        </p:nvSpPr>
        <p:spPr>
          <a:xfrm>
            <a:off x="375523" y="3855580"/>
            <a:ext cx="8595360" cy="1080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EAB0C3-3A8E-4CE6-8612-69A848C643FB}"/>
              </a:ext>
            </a:extLst>
          </p:cNvPr>
          <p:cNvSpPr/>
          <p:nvPr/>
        </p:nvSpPr>
        <p:spPr>
          <a:xfrm>
            <a:off x="434340" y="2645330"/>
            <a:ext cx="8595360" cy="1080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16FF1EF-22DE-42D6-B1D2-32969609D3ED}"/>
              </a:ext>
            </a:extLst>
          </p:cNvPr>
          <p:cNvSpPr/>
          <p:nvPr/>
        </p:nvSpPr>
        <p:spPr>
          <a:xfrm>
            <a:off x="434340" y="1435080"/>
            <a:ext cx="8595360" cy="1080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94E65-0207-48C4-9F45-317F8662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Licenças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B168C18-D7AB-45AB-B84D-417055B08C4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503969" y="1653404"/>
            <a:ext cx="2160000" cy="522300"/>
          </a:xfrm>
        </p:spPr>
        <p:txBody>
          <a:bodyPr/>
          <a:lstStyle/>
          <a:p>
            <a:pPr algn="ctr"/>
            <a:r>
              <a:rPr lang="pt-BR" dirty="0"/>
              <a:t>Standard</a:t>
            </a:r>
            <a:endParaRPr lang="en-US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1117931-A3AA-4594-AB5E-0EE3ECA838E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624728" y="1653404"/>
            <a:ext cx="2160000" cy="522300"/>
          </a:xfrm>
        </p:spPr>
        <p:txBody>
          <a:bodyPr/>
          <a:lstStyle/>
          <a:p>
            <a:pPr algn="ctr"/>
            <a:r>
              <a:rPr lang="pt-BR" dirty="0"/>
              <a:t>Datacenter</a:t>
            </a:r>
            <a:endParaRPr lang="en-US" dirty="0"/>
          </a:p>
        </p:txBody>
      </p:sp>
      <p:sp>
        <p:nvSpPr>
          <p:cNvPr id="14" name="Subtitle 11">
            <a:extLst>
              <a:ext uri="{FF2B5EF4-FFF2-40B4-BE49-F238E27FC236}">
                <a16:creationId xmlns:a16="http://schemas.microsoft.com/office/drawing/2014/main" id="{B6D1CF7A-490C-4DBF-96AA-46639A1475A3}"/>
              </a:ext>
            </a:extLst>
          </p:cNvPr>
          <p:cNvSpPr txBox="1">
            <a:spLocks/>
          </p:cNvSpPr>
          <p:nvPr/>
        </p:nvSpPr>
        <p:spPr>
          <a:xfrm>
            <a:off x="651808" y="2924180"/>
            <a:ext cx="3734255" cy="52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pt-BR" dirty="0"/>
              <a:t>SAC</a:t>
            </a:r>
            <a:endParaRPr lang="en-US" dirty="0"/>
          </a:p>
        </p:txBody>
      </p:sp>
      <p:sp>
        <p:nvSpPr>
          <p:cNvPr id="15" name="Subtitle 11">
            <a:extLst>
              <a:ext uri="{FF2B5EF4-FFF2-40B4-BE49-F238E27FC236}">
                <a16:creationId xmlns:a16="http://schemas.microsoft.com/office/drawing/2014/main" id="{94C72C9B-A5EB-47F3-ADC1-D28C11A396A6}"/>
              </a:ext>
            </a:extLst>
          </p:cNvPr>
          <p:cNvSpPr txBox="1">
            <a:spLocks/>
          </p:cNvSpPr>
          <p:nvPr/>
        </p:nvSpPr>
        <p:spPr>
          <a:xfrm>
            <a:off x="4823955" y="2924180"/>
            <a:ext cx="4014787" cy="52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pt-BR" dirty="0"/>
              <a:t>LTSC</a:t>
            </a:r>
            <a:endParaRPr lang="en-US" dirty="0"/>
          </a:p>
        </p:txBody>
      </p:sp>
      <p:sp>
        <p:nvSpPr>
          <p:cNvPr id="18" name="Subtitle 11">
            <a:extLst>
              <a:ext uri="{FF2B5EF4-FFF2-40B4-BE49-F238E27FC236}">
                <a16:creationId xmlns:a16="http://schemas.microsoft.com/office/drawing/2014/main" id="{ADB53101-286B-4E92-B355-DD1ACB7F4719}"/>
              </a:ext>
            </a:extLst>
          </p:cNvPr>
          <p:cNvSpPr txBox="1">
            <a:spLocks/>
          </p:cNvSpPr>
          <p:nvPr/>
        </p:nvSpPr>
        <p:spPr>
          <a:xfrm>
            <a:off x="651808" y="4130829"/>
            <a:ext cx="3188216" cy="52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pt-BR" dirty="0"/>
              <a:t>Desktop Experience</a:t>
            </a:r>
            <a:endParaRPr lang="en-US" dirty="0"/>
          </a:p>
        </p:txBody>
      </p:sp>
      <p:sp>
        <p:nvSpPr>
          <p:cNvPr id="19" name="Subtitle 11">
            <a:extLst>
              <a:ext uri="{FF2B5EF4-FFF2-40B4-BE49-F238E27FC236}">
                <a16:creationId xmlns:a16="http://schemas.microsoft.com/office/drawing/2014/main" id="{FCEB0F3E-AAF6-4856-9320-E93CDD997536}"/>
              </a:ext>
            </a:extLst>
          </p:cNvPr>
          <p:cNvSpPr txBox="1">
            <a:spLocks/>
          </p:cNvSpPr>
          <p:nvPr/>
        </p:nvSpPr>
        <p:spPr>
          <a:xfrm>
            <a:off x="4092711" y="4130829"/>
            <a:ext cx="2370734" cy="52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pt-BR" dirty="0"/>
              <a:t>Server Core</a:t>
            </a:r>
            <a:endParaRPr lang="en-US" dirty="0"/>
          </a:p>
        </p:txBody>
      </p:sp>
      <p:sp>
        <p:nvSpPr>
          <p:cNvPr id="20" name="Subtitle 11">
            <a:extLst>
              <a:ext uri="{FF2B5EF4-FFF2-40B4-BE49-F238E27FC236}">
                <a16:creationId xmlns:a16="http://schemas.microsoft.com/office/drawing/2014/main" id="{C2F55288-3B5D-4998-9964-3E41017A2E54}"/>
              </a:ext>
            </a:extLst>
          </p:cNvPr>
          <p:cNvSpPr txBox="1">
            <a:spLocks/>
          </p:cNvSpPr>
          <p:nvPr/>
        </p:nvSpPr>
        <p:spPr>
          <a:xfrm>
            <a:off x="6716132" y="4130829"/>
            <a:ext cx="2101891" cy="52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pt-BR" dirty="0"/>
              <a:t>Nano Server</a:t>
            </a:r>
            <a:endParaRPr lang="en-US" dirty="0"/>
          </a:p>
        </p:txBody>
      </p:sp>
      <p:grpSp>
        <p:nvGrpSpPr>
          <p:cNvPr id="43" name="Google Shape;12829;p98">
            <a:extLst>
              <a:ext uri="{FF2B5EF4-FFF2-40B4-BE49-F238E27FC236}">
                <a16:creationId xmlns:a16="http://schemas.microsoft.com/office/drawing/2014/main" id="{FC3D6D3F-D92B-44AA-9B0B-E4D63D05EB52}"/>
              </a:ext>
            </a:extLst>
          </p:cNvPr>
          <p:cNvGrpSpPr/>
          <p:nvPr/>
        </p:nvGrpSpPr>
        <p:grpSpPr>
          <a:xfrm>
            <a:off x="5157034" y="378295"/>
            <a:ext cx="885722" cy="773070"/>
            <a:chOff x="6083810" y="1547297"/>
            <a:chExt cx="382819" cy="310788"/>
          </a:xfrm>
          <a:solidFill>
            <a:schemeClr val="tx2"/>
          </a:solidFill>
        </p:grpSpPr>
        <p:sp>
          <p:nvSpPr>
            <p:cNvPr id="44" name="Google Shape;12830;p98">
              <a:extLst>
                <a:ext uri="{FF2B5EF4-FFF2-40B4-BE49-F238E27FC236}">
                  <a16:creationId xmlns:a16="http://schemas.microsoft.com/office/drawing/2014/main" id="{80898424-6152-4B0A-A9F6-914877271A99}"/>
                </a:ext>
              </a:extLst>
            </p:cNvPr>
            <p:cNvSpPr/>
            <p:nvPr/>
          </p:nvSpPr>
          <p:spPr>
            <a:xfrm>
              <a:off x="6083810" y="1547297"/>
              <a:ext cx="382819" cy="310788"/>
            </a:xfrm>
            <a:custGeom>
              <a:avLst/>
              <a:gdLst/>
              <a:ahLst/>
              <a:cxnLst/>
              <a:rect l="l" t="t" r="r" b="b"/>
              <a:pathLst>
                <a:path w="12027" h="9764" extrusionOk="0">
                  <a:moveTo>
                    <a:pt x="1834" y="334"/>
                  </a:moveTo>
                  <a:cubicBezTo>
                    <a:pt x="1834" y="334"/>
                    <a:pt x="1846" y="334"/>
                    <a:pt x="1846" y="358"/>
                  </a:cubicBezTo>
                  <a:lnTo>
                    <a:pt x="1846" y="1108"/>
                  </a:lnTo>
                  <a:cubicBezTo>
                    <a:pt x="1846" y="1108"/>
                    <a:pt x="1846" y="1132"/>
                    <a:pt x="1834" y="1132"/>
                  </a:cubicBezTo>
                  <a:lnTo>
                    <a:pt x="1465" y="1132"/>
                  </a:lnTo>
                  <a:cubicBezTo>
                    <a:pt x="1465" y="1132"/>
                    <a:pt x="1453" y="1132"/>
                    <a:pt x="1453" y="1108"/>
                  </a:cubicBezTo>
                  <a:lnTo>
                    <a:pt x="1453" y="358"/>
                  </a:lnTo>
                  <a:lnTo>
                    <a:pt x="1834" y="334"/>
                  </a:lnTo>
                  <a:close/>
                  <a:moveTo>
                    <a:pt x="10502" y="334"/>
                  </a:moveTo>
                  <a:cubicBezTo>
                    <a:pt x="10502" y="334"/>
                    <a:pt x="10514" y="334"/>
                    <a:pt x="10514" y="358"/>
                  </a:cubicBezTo>
                  <a:lnTo>
                    <a:pt x="10514" y="1108"/>
                  </a:lnTo>
                  <a:cubicBezTo>
                    <a:pt x="10514" y="1108"/>
                    <a:pt x="10514" y="1132"/>
                    <a:pt x="10502" y="1132"/>
                  </a:cubicBezTo>
                  <a:lnTo>
                    <a:pt x="10133" y="1132"/>
                  </a:lnTo>
                  <a:cubicBezTo>
                    <a:pt x="10133" y="1132"/>
                    <a:pt x="10109" y="1132"/>
                    <a:pt x="10109" y="1108"/>
                  </a:cubicBezTo>
                  <a:lnTo>
                    <a:pt x="10109" y="358"/>
                  </a:lnTo>
                  <a:lnTo>
                    <a:pt x="10502" y="334"/>
                  </a:lnTo>
                  <a:close/>
                  <a:moveTo>
                    <a:pt x="11229" y="1096"/>
                  </a:moveTo>
                  <a:cubicBezTo>
                    <a:pt x="11443" y="1096"/>
                    <a:pt x="11621" y="1274"/>
                    <a:pt x="11621" y="1477"/>
                  </a:cubicBezTo>
                  <a:lnTo>
                    <a:pt x="11621" y="9013"/>
                  </a:lnTo>
                  <a:cubicBezTo>
                    <a:pt x="11645" y="9240"/>
                    <a:pt x="11467" y="9406"/>
                    <a:pt x="11264" y="9406"/>
                  </a:cubicBezTo>
                  <a:lnTo>
                    <a:pt x="727" y="9406"/>
                  </a:lnTo>
                  <a:cubicBezTo>
                    <a:pt x="513" y="9406"/>
                    <a:pt x="334" y="9228"/>
                    <a:pt x="334" y="9013"/>
                  </a:cubicBezTo>
                  <a:lnTo>
                    <a:pt x="334" y="1477"/>
                  </a:lnTo>
                  <a:cubicBezTo>
                    <a:pt x="334" y="1274"/>
                    <a:pt x="513" y="1096"/>
                    <a:pt x="727" y="1096"/>
                  </a:cubicBezTo>
                  <a:lnTo>
                    <a:pt x="1108" y="1096"/>
                  </a:lnTo>
                  <a:lnTo>
                    <a:pt x="1108" y="1108"/>
                  </a:lnTo>
                  <a:cubicBezTo>
                    <a:pt x="1108" y="1322"/>
                    <a:pt x="1275" y="1465"/>
                    <a:pt x="1465" y="1465"/>
                  </a:cubicBezTo>
                  <a:lnTo>
                    <a:pt x="1834" y="1465"/>
                  </a:lnTo>
                  <a:cubicBezTo>
                    <a:pt x="2049" y="1465"/>
                    <a:pt x="2192" y="1298"/>
                    <a:pt x="2192" y="1108"/>
                  </a:cubicBezTo>
                  <a:lnTo>
                    <a:pt x="2192" y="1096"/>
                  </a:lnTo>
                  <a:lnTo>
                    <a:pt x="9752" y="1096"/>
                  </a:lnTo>
                  <a:lnTo>
                    <a:pt x="9752" y="1108"/>
                  </a:lnTo>
                  <a:cubicBezTo>
                    <a:pt x="9752" y="1322"/>
                    <a:pt x="9919" y="1465"/>
                    <a:pt x="10109" y="1465"/>
                  </a:cubicBezTo>
                  <a:lnTo>
                    <a:pt x="10490" y="1465"/>
                  </a:lnTo>
                  <a:cubicBezTo>
                    <a:pt x="10693" y="1465"/>
                    <a:pt x="10848" y="1298"/>
                    <a:pt x="10848" y="1108"/>
                  </a:cubicBezTo>
                  <a:lnTo>
                    <a:pt x="10848" y="1096"/>
                  </a:lnTo>
                  <a:close/>
                  <a:moveTo>
                    <a:pt x="1489" y="0"/>
                  </a:moveTo>
                  <a:cubicBezTo>
                    <a:pt x="1287" y="0"/>
                    <a:pt x="1132" y="155"/>
                    <a:pt x="1132" y="358"/>
                  </a:cubicBezTo>
                  <a:lnTo>
                    <a:pt x="1132" y="739"/>
                  </a:lnTo>
                  <a:lnTo>
                    <a:pt x="751" y="739"/>
                  </a:lnTo>
                  <a:cubicBezTo>
                    <a:pt x="346" y="739"/>
                    <a:pt x="1" y="1072"/>
                    <a:pt x="1" y="1489"/>
                  </a:cubicBezTo>
                  <a:lnTo>
                    <a:pt x="1" y="9013"/>
                  </a:lnTo>
                  <a:cubicBezTo>
                    <a:pt x="1" y="9418"/>
                    <a:pt x="334" y="9764"/>
                    <a:pt x="751" y="9764"/>
                  </a:cubicBezTo>
                  <a:lnTo>
                    <a:pt x="11288" y="9764"/>
                  </a:lnTo>
                  <a:cubicBezTo>
                    <a:pt x="11693" y="9764"/>
                    <a:pt x="12026" y="9430"/>
                    <a:pt x="12026" y="9013"/>
                  </a:cubicBezTo>
                  <a:lnTo>
                    <a:pt x="12026" y="1489"/>
                  </a:lnTo>
                  <a:cubicBezTo>
                    <a:pt x="12002" y="1084"/>
                    <a:pt x="11657" y="739"/>
                    <a:pt x="11264" y="739"/>
                  </a:cubicBezTo>
                  <a:lnTo>
                    <a:pt x="10871" y="739"/>
                  </a:lnTo>
                  <a:lnTo>
                    <a:pt x="10871" y="358"/>
                  </a:lnTo>
                  <a:cubicBezTo>
                    <a:pt x="10871" y="143"/>
                    <a:pt x="10705" y="0"/>
                    <a:pt x="10514" y="0"/>
                  </a:cubicBezTo>
                  <a:lnTo>
                    <a:pt x="10145" y="0"/>
                  </a:lnTo>
                  <a:cubicBezTo>
                    <a:pt x="9931" y="0"/>
                    <a:pt x="9788" y="155"/>
                    <a:pt x="9788" y="358"/>
                  </a:cubicBezTo>
                  <a:lnTo>
                    <a:pt x="9788" y="739"/>
                  </a:lnTo>
                  <a:lnTo>
                    <a:pt x="2227" y="739"/>
                  </a:lnTo>
                  <a:lnTo>
                    <a:pt x="2227" y="358"/>
                  </a:lnTo>
                  <a:cubicBezTo>
                    <a:pt x="2227" y="143"/>
                    <a:pt x="2061" y="0"/>
                    <a:pt x="1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831;p98">
              <a:extLst>
                <a:ext uri="{FF2B5EF4-FFF2-40B4-BE49-F238E27FC236}">
                  <a16:creationId xmlns:a16="http://schemas.microsoft.com/office/drawing/2014/main" id="{A3551468-AD51-4E66-B8FC-B33BAC6BA173}"/>
                </a:ext>
              </a:extLst>
            </p:cNvPr>
            <p:cNvSpPr/>
            <p:nvPr/>
          </p:nvSpPr>
          <p:spPr>
            <a:xfrm>
              <a:off x="6106950" y="1606787"/>
              <a:ext cx="334661" cy="11395"/>
            </a:xfrm>
            <a:custGeom>
              <a:avLst/>
              <a:gdLst/>
              <a:ahLst/>
              <a:cxnLst/>
              <a:rect l="l" t="t" r="r" b="b"/>
              <a:pathLst>
                <a:path w="10514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0335" y="358"/>
                  </a:lnTo>
                  <a:cubicBezTo>
                    <a:pt x="10442" y="358"/>
                    <a:pt x="10513" y="286"/>
                    <a:pt x="10513" y="179"/>
                  </a:cubicBezTo>
                  <a:cubicBezTo>
                    <a:pt x="10513" y="72"/>
                    <a:pt x="10442" y="1"/>
                    <a:pt x="103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832;p98">
              <a:extLst>
                <a:ext uri="{FF2B5EF4-FFF2-40B4-BE49-F238E27FC236}">
                  <a16:creationId xmlns:a16="http://schemas.microsoft.com/office/drawing/2014/main" id="{B3227E5B-96E2-4971-8BE3-0C68A386E88D}"/>
                </a:ext>
              </a:extLst>
            </p:cNvPr>
            <p:cNvSpPr/>
            <p:nvPr/>
          </p:nvSpPr>
          <p:spPr>
            <a:xfrm>
              <a:off x="6124743" y="1655296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79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833;p98">
              <a:extLst>
                <a:ext uri="{FF2B5EF4-FFF2-40B4-BE49-F238E27FC236}">
                  <a16:creationId xmlns:a16="http://schemas.microsoft.com/office/drawing/2014/main" id="{E5C7BCEA-24C3-48AE-ACD4-6E8B124C91CB}"/>
                </a:ext>
              </a:extLst>
            </p:cNvPr>
            <p:cNvSpPr/>
            <p:nvPr/>
          </p:nvSpPr>
          <p:spPr>
            <a:xfrm>
              <a:off x="6208520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8" y="275"/>
                    <a:pt x="1488" y="179"/>
                  </a:cubicBezTo>
                  <a:cubicBezTo>
                    <a:pt x="1488" y="72"/>
                    <a:pt x="1405" y="1"/>
                    <a:pt x="1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834;p98">
              <a:extLst>
                <a:ext uri="{FF2B5EF4-FFF2-40B4-BE49-F238E27FC236}">
                  <a16:creationId xmlns:a16="http://schemas.microsoft.com/office/drawing/2014/main" id="{411B6203-75EC-421A-AF4B-B499B58A7989}"/>
                </a:ext>
              </a:extLst>
            </p:cNvPr>
            <p:cNvSpPr/>
            <p:nvPr/>
          </p:nvSpPr>
          <p:spPr>
            <a:xfrm>
              <a:off x="6376391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9" y="275"/>
                    <a:pt x="1489" y="179"/>
                  </a:cubicBezTo>
                  <a:cubicBezTo>
                    <a:pt x="1489" y="72"/>
                    <a:pt x="1417" y="1"/>
                    <a:pt x="1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835;p98">
              <a:extLst>
                <a:ext uri="{FF2B5EF4-FFF2-40B4-BE49-F238E27FC236}">
                  <a16:creationId xmlns:a16="http://schemas.microsoft.com/office/drawing/2014/main" id="{451B15B3-1128-4086-B3ED-EC218218C5D7}"/>
                </a:ext>
              </a:extLst>
            </p:cNvPr>
            <p:cNvSpPr/>
            <p:nvPr/>
          </p:nvSpPr>
          <p:spPr>
            <a:xfrm>
              <a:off x="6124743" y="1703041"/>
              <a:ext cx="47427" cy="11427"/>
            </a:xfrm>
            <a:custGeom>
              <a:avLst/>
              <a:gdLst/>
              <a:ahLst/>
              <a:cxnLst/>
              <a:rect l="l" t="t" r="r" b="b"/>
              <a:pathLst>
                <a:path w="1490" h="359" extrusionOk="0">
                  <a:moveTo>
                    <a:pt x="179" y="1"/>
                  </a:moveTo>
                  <a:cubicBezTo>
                    <a:pt x="72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80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836;p98">
              <a:extLst>
                <a:ext uri="{FF2B5EF4-FFF2-40B4-BE49-F238E27FC236}">
                  <a16:creationId xmlns:a16="http://schemas.microsoft.com/office/drawing/2014/main" id="{E993CD7D-9C65-4EA6-AAB1-7D4BC24EA6D2}"/>
                </a:ext>
              </a:extLst>
            </p:cNvPr>
            <p:cNvSpPr/>
            <p:nvPr/>
          </p:nvSpPr>
          <p:spPr>
            <a:xfrm>
              <a:off x="6292646" y="1703041"/>
              <a:ext cx="47395" cy="11427"/>
            </a:xfrm>
            <a:custGeom>
              <a:avLst/>
              <a:gdLst/>
              <a:ahLst/>
              <a:cxnLst/>
              <a:rect l="l" t="t" r="r" b="b"/>
              <a:pathLst>
                <a:path w="1489" h="359" extrusionOk="0">
                  <a:moveTo>
                    <a:pt x="179" y="1"/>
                  </a:moveTo>
                  <a:cubicBezTo>
                    <a:pt x="72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05" y="358"/>
                    <a:pt x="1489" y="275"/>
                    <a:pt x="1489" y="180"/>
                  </a:cubicBezTo>
                  <a:cubicBezTo>
                    <a:pt x="1489" y="72"/>
                    <a:pt x="1405" y="1"/>
                    <a:pt x="1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837;p98">
              <a:extLst>
                <a:ext uri="{FF2B5EF4-FFF2-40B4-BE49-F238E27FC236}">
                  <a16:creationId xmlns:a16="http://schemas.microsoft.com/office/drawing/2014/main" id="{EE9EC236-FD53-4BE6-9637-B9D2584920AB}"/>
                </a:ext>
              </a:extLst>
            </p:cNvPr>
            <p:cNvSpPr/>
            <p:nvPr/>
          </p:nvSpPr>
          <p:spPr>
            <a:xfrm>
              <a:off x="6124743" y="1750818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8" y="357"/>
                    <a:pt x="1489" y="286"/>
                    <a:pt x="1489" y="179"/>
                  </a:cubicBezTo>
                  <a:cubicBezTo>
                    <a:pt x="1489" y="72"/>
                    <a:pt x="1406" y="0"/>
                    <a:pt x="1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838;p98">
              <a:extLst>
                <a:ext uri="{FF2B5EF4-FFF2-40B4-BE49-F238E27FC236}">
                  <a16:creationId xmlns:a16="http://schemas.microsoft.com/office/drawing/2014/main" id="{102F4449-1241-45A4-A1FC-168A7426BA50}"/>
                </a:ext>
              </a:extLst>
            </p:cNvPr>
            <p:cNvSpPr/>
            <p:nvPr/>
          </p:nvSpPr>
          <p:spPr>
            <a:xfrm>
              <a:off x="6208520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839;p98">
              <a:extLst>
                <a:ext uri="{FF2B5EF4-FFF2-40B4-BE49-F238E27FC236}">
                  <a16:creationId xmlns:a16="http://schemas.microsoft.com/office/drawing/2014/main" id="{62E5027D-E23F-4195-AB59-3F80F2449DF5}"/>
                </a:ext>
              </a:extLst>
            </p:cNvPr>
            <p:cNvSpPr/>
            <p:nvPr/>
          </p:nvSpPr>
          <p:spPr>
            <a:xfrm>
              <a:off x="6376391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840;p98">
              <a:extLst>
                <a:ext uri="{FF2B5EF4-FFF2-40B4-BE49-F238E27FC236}">
                  <a16:creationId xmlns:a16="http://schemas.microsoft.com/office/drawing/2014/main" id="{DF32D74B-6CF0-4A35-A305-08350950F028}"/>
                </a:ext>
              </a:extLst>
            </p:cNvPr>
            <p:cNvSpPr/>
            <p:nvPr/>
          </p:nvSpPr>
          <p:spPr>
            <a:xfrm>
              <a:off x="6208520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841;p98">
              <a:extLst>
                <a:ext uri="{FF2B5EF4-FFF2-40B4-BE49-F238E27FC236}">
                  <a16:creationId xmlns:a16="http://schemas.microsoft.com/office/drawing/2014/main" id="{4BEFF37B-1197-4A15-B4A9-9B4F9CADF035}"/>
                </a:ext>
              </a:extLst>
            </p:cNvPr>
            <p:cNvSpPr/>
            <p:nvPr/>
          </p:nvSpPr>
          <p:spPr>
            <a:xfrm>
              <a:off x="6292646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05" y="357"/>
                    <a:pt x="1489" y="286"/>
                    <a:pt x="1489" y="179"/>
                  </a:cubicBezTo>
                  <a:cubicBezTo>
                    <a:pt x="1489" y="72"/>
                    <a:pt x="1405" y="0"/>
                    <a:pt x="1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842;p98">
              <a:extLst>
                <a:ext uri="{FF2B5EF4-FFF2-40B4-BE49-F238E27FC236}">
                  <a16:creationId xmlns:a16="http://schemas.microsoft.com/office/drawing/2014/main" id="{A67C2A1D-D14A-4627-9453-9993080402E2}"/>
                </a:ext>
              </a:extLst>
            </p:cNvPr>
            <p:cNvSpPr/>
            <p:nvPr/>
          </p:nvSpPr>
          <p:spPr>
            <a:xfrm>
              <a:off x="6376391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843;p98">
              <a:extLst>
                <a:ext uri="{FF2B5EF4-FFF2-40B4-BE49-F238E27FC236}">
                  <a16:creationId xmlns:a16="http://schemas.microsoft.com/office/drawing/2014/main" id="{E7BBF3BD-8851-4D49-ADA8-602F63432732}"/>
                </a:ext>
              </a:extLst>
            </p:cNvPr>
            <p:cNvSpPr/>
            <p:nvPr/>
          </p:nvSpPr>
          <p:spPr>
            <a:xfrm>
              <a:off x="6207756" y="1690723"/>
              <a:ext cx="48923" cy="35108"/>
            </a:xfrm>
            <a:custGeom>
              <a:avLst/>
              <a:gdLst/>
              <a:ahLst/>
              <a:cxnLst/>
              <a:rect l="l" t="t" r="r" b="b"/>
              <a:pathLst>
                <a:path w="1537" h="1103" extrusionOk="0">
                  <a:moveTo>
                    <a:pt x="1328" y="1"/>
                  </a:moveTo>
                  <a:cubicBezTo>
                    <a:pt x="1283" y="1"/>
                    <a:pt x="1239" y="19"/>
                    <a:pt x="1203" y="55"/>
                  </a:cubicBezTo>
                  <a:lnTo>
                    <a:pt x="584" y="686"/>
                  </a:lnTo>
                  <a:lnTo>
                    <a:pt x="322" y="436"/>
                  </a:lnTo>
                  <a:cubicBezTo>
                    <a:pt x="286" y="394"/>
                    <a:pt x="241" y="373"/>
                    <a:pt x="197" y="373"/>
                  </a:cubicBezTo>
                  <a:cubicBezTo>
                    <a:pt x="152" y="373"/>
                    <a:pt x="107" y="394"/>
                    <a:pt x="72" y="436"/>
                  </a:cubicBezTo>
                  <a:cubicBezTo>
                    <a:pt x="0" y="507"/>
                    <a:pt x="0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2" y="1102"/>
                    <a:pt x="560" y="1102"/>
                  </a:cubicBezTo>
                  <a:cubicBezTo>
                    <a:pt x="607" y="1102"/>
                    <a:pt x="655" y="1078"/>
                    <a:pt x="679" y="1055"/>
                  </a:cubicBezTo>
                  <a:lnTo>
                    <a:pt x="1441" y="293"/>
                  </a:lnTo>
                  <a:cubicBezTo>
                    <a:pt x="1536" y="233"/>
                    <a:pt x="1536" y="138"/>
                    <a:pt x="1453" y="55"/>
                  </a:cubicBezTo>
                  <a:cubicBezTo>
                    <a:pt x="1417" y="19"/>
                    <a:pt x="1372" y="1"/>
                    <a:pt x="13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844;p98">
              <a:extLst>
                <a:ext uri="{FF2B5EF4-FFF2-40B4-BE49-F238E27FC236}">
                  <a16:creationId xmlns:a16="http://schemas.microsoft.com/office/drawing/2014/main" id="{998C69F0-6436-491B-B4EF-BA5499BB55F2}"/>
                </a:ext>
              </a:extLst>
            </p:cNvPr>
            <p:cNvSpPr/>
            <p:nvPr/>
          </p:nvSpPr>
          <p:spPr>
            <a:xfrm>
              <a:off x="6376009" y="1690723"/>
              <a:ext cx="48159" cy="35108"/>
            </a:xfrm>
            <a:custGeom>
              <a:avLst/>
              <a:gdLst/>
              <a:ahLst/>
              <a:cxnLst/>
              <a:rect l="l" t="t" r="r" b="b"/>
              <a:pathLst>
                <a:path w="1513" h="1103" extrusionOk="0">
                  <a:moveTo>
                    <a:pt x="1328" y="1"/>
                  </a:moveTo>
                  <a:cubicBezTo>
                    <a:pt x="1284" y="1"/>
                    <a:pt x="1239" y="19"/>
                    <a:pt x="1203" y="55"/>
                  </a:cubicBezTo>
                  <a:lnTo>
                    <a:pt x="572" y="686"/>
                  </a:lnTo>
                  <a:lnTo>
                    <a:pt x="322" y="436"/>
                  </a:lnTo>
                  <a:cubicBezTo>
                    <a:pt x="286" y="394"/>
                    <a:pt x="242" y="373"/>
                    <a:pt x="197" y="373"/>
                  </a:cubicBezTo>
                  <a:cubicBezTo>
                    <a:pt x="152" y="373"/>
                    <a:pt x="108" y="394"/>
                    <a:pt x="72" y="436"/>
                  </a:cubicBezTo>
                  <a:cubicBezTo>
                    <a:pt x="1" y="507"/>
                    <a:pt x="1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3" y="1102"/>
                    <a:pt x="560" y="1102"/>
                  </a:cubicBezTo>
                  <a:cubicBezTo>
                    <a:pt x="608" y="1102"/>
                    <a:pt x="644" y="1078"/>
                    <a:pt x="679" y="1055"/>
                  </a:cubicBezTo>
                  <a:lnTo>
                    <a:pt x="1441" y="293"/>
                  </a:lnTo>
                  <a:cubicBezTo>
                    <a:pt x="1513" y="233"/>
                    <a:pt x="1513" y="138"/>
                    <a:pt x="1453" y="55"/>
                  </a:cubicBezTo>
                  <a:cubicBezTo>
                    <a:pt x="1417" y="19"/>
                    <a:pt x="1373" y="1"/>
                    <a:pt x="13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845;p98">
              <a:extLst>
                <a:ext uri="{FF2B5EF4-FFF2-40B4-BE49-F238E27FC236}">
                  <a16:creationId xmlns:a16="http://schemas.microsoft.com/office/drawing/2014/main" id="{53F8CB1B-D8B9-4779-BEF2-9D45B96F52BD}"/>
                </a:ext>
              </a:extLst>
            </p:cNvPr>
            <p:cNvSpPr/>
            <p:nvPr/>
          </p:nvSpPr>
          <p:spPr>
            <a:xfrm>
              <a:off x="6291500" y="1738595"/>
              <a:ext cx="48923" cy="34981"/>
            </a:xfrm>
            <a:custGeom>
              <a:avLst/>
              <a:gdLst/>
              <a:ahLst/>
              <a:cxnLst/>
              <a:rect l="l" t="t" r="r" b="b"/>
              <a:pathLst>
                <a:path w="1537" h="1099" extrusionOk="0">
                  <a:moveTo>
                    <a:pt x="1334" y="0"/>
                  </a:moveTo>
                  <a:cubicBezTo>
                    <a:pt x="1289" y="0"/>
                    <a:pt x="1245" y="21"/>
                    <a:pt x="1203" y="63"/>
                  </a:cubicBezTo>
                  <a:lnTo>
                    <a:pt x="584" y="682"/>
                  </a:lnTo>
                  <a:lnTo>
                    <a:pt x="322" y="432"/>
                  </a:lnTo>
                  <a:cubicBezTo>
                    <a:pt x="286" y="396"/>
                    <a:pt x="242" y="378"/>
                    <a:pt x="197" y="378"/>
                  </a:cubicBezTo>
                  <a:cubicBezTo>
                    <a:pt x="152" y="378"/>
                    <a:pt x="108" y="396"/>
                    <a:pt x="72" y="432"/>
                  </a:cubicBezTo>
                  <a:cubicBezTo>
                    <a:pt x="1" y="503"/>
                    <a:pt x="1" y="610"/>
                    <a:pt x="72" y="682"/>
                  </a:cubicBezTo>
                  <a:lnTo>
                    <a:pt x="441" y="1051"/>
                  </a:lnTo>
                  <a:cubicBezTo>
                    <a:pt x="477" y="1087"/>
                    <a:pt x="524" y="1098"/>
                    <a:pt x="560" y="1098"/>
                  </a:cubicBezTo>
                  <a:cubicBezTo>
                    <a:pt x="608" y="1098"/>
                    <a:pt x="655" y="1087"/>
                    <a:pt x="679" y="1051"/>
                  </a:cubicBezTo>
                  <a:lnTo>
                    <a:pt x="1441" y="301"/>
                  </a:lnTo>
                  <a:cubicBezTo>
                    <a:pt x="1536" y="241"/>
                    <a:pt x="1536" y="134"/>
                    <a:pt x="1465" y="63"/>
                  </a:cubicBezTo>
                  <a:cubicBezTo>
                    <a:pt x="1423" y="21"/>
                    <a:pt x="1379" y="0"/>
                    <a:pt x="1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46;p98">
              <a:extLst>
                <a:ext uri="{FF2B5EF4-FFF2-40B4-BE49-F238E27FC236}">
                  <a16:creationId xmlns:a16="http://schemas.microsoft.com/office/drawing/2014/main" id="{6A101C2A-1850-4F42-8C1C-550B6B870379}"/>
                </a:ext>
              </a:extLst>
            </p:cNvPr>
            <p:cNvSpPr/>
            <p:nvPr/>
          </p:nvSpPr>
          <p:spPr>
            <a:xfrm>
              <a:off x="6123629" y="1786627"/>
              <a:ext cx="48891" cy="34695"/>
            </a:xfrm>
            <a:custGeom>
              <a:avLst/>
              <a:gdLst/>
              <a:ahLst/>
              <a:cxnLst/>
              <a:rect l="l" t="t" r="r" b="b"/>
              <a:pathLst>
                <a:path w="1536" h="1090" extrusionOk="0">
                  <a:moveTo>
                    <a:pt x="1340" y="0"/>
                  </a:moveTo>
                  <a:cubicBezTo>
                    <a:pt x="1295" y="0"/>
                    <a:pt x="1250" y="18"/>
                    <a:pt x="1215" y="54"/>
                  </a:cubicBezTo>
                  <a:lnTo>
                    <a:pt x="583" y="673"/>
                  </a:lnTo>
                  <a:lnTo>
                    <a:pt x="333" y="423"/>
                  </a:lnTo>
                  <a:cubicBezTo>
                    <a:pt x="298" y="387"/>
                    <a:pt x="253" y="369"/>
                    <a:pt x="208" y="369"/>
                  </a:cubicBezTo>
                  <a:cubicBezTo>
                    <a:pt x="164" y="369"/>
                    <a:pt x="119" y="387"/>
                    <a:pt x="83" y="423"/>
                  </a:cubicBezTo>
                  <a:cubicBezTo>
                    <a:pt x="0" y="494"/>
                    <a:pt x="0" y="601"/>
                    <a:pt x="83" y="673"/>
                  </a:cubicBezTo>
                  <a:lnTo>
                    <a:pt x="453" y="1042"/>
                  </a:lnTo>
                  <a:cubicBezTo>
                    <a:pt x="476" y="1078"/>
                    <a:pt x="524" y="1090"/>
                    <a:pt x="572" y="1090"/>
                  </a:cubicBezTo>
                  <a:cubicBezTo>
                    <a:pt x="619" y="1090"/>
                    <a:pt x="655" y="1078"/>
                    <a:pt x="691" y="1042"/>
                  </a:cubicBezTo>
                  <a:lnTo>
                    <a:pt x="1453" y="292"/>
                  </a:lnTo>
                  <a:cubicBezTo>
                    <a:pt x="1536" y="232"/>
                    <a:pt x="1536" y="125"/>
                    <a:pt x="1465" y="54"/>
                  </a:cubicBezTo>
                  <a:cubicBezTo>
                    <a:pt x="1429" y="18"/>
                    <a:pt x="1384" y="0"/>
                    <a:pt x="1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847;p98">
              <a:extLst>
                <a:ext uri="{FF2B5EF4-FFF2-40B4-BE49-F238E27FC236}">
                  <a16:creationId xmlns:a16="http://schemas.microsoft.com/office/drawing/2014/main" id="{947279C9-C791-4013-AE7C-FC494B6489B7}"/>
                </a:ext>
              </a:extLst>
            </p:cNvPr>
            <p:cNvSpPr/>
            <p:nvPr/>
          </p:nvSpPr>
          <p:spPr>
            <a:xfrm>
              <a:off x="6291500" y="1642978"/>
              <a:ext cx="48923" cy="34727"/>
            </a:xfrm>
            <a:custGeom>
              <a:avLst/>
              <a:gdLst/>
              <a:ahLst/>
              <a:cxnLst/>
              <a:rect l="l" t="t" r="r" b="b"/>
              <a:pathLst>
                <a:path w="1537" h="1091" extrusionOk="0">
                  <a:moveTo>
                    <a:pt x="1334" y="1"/>
                  </a:moveTo>
                  <a:cubicBezTo>
                    <a:pt x="1289" y="1"/>
                    <a:pt x="1245" y="19"/>
                    <a:pt x="1203" y="54"/>
                  </a:cubicBezTo>
                  <a:lnTo>
                    <a:pt x="584" y="673"/>
                  </a:lnTo>
                  <a:lnTo>
                    <a:pt x="322" y="423"/>
                  </a:lnTo>
                  <a:cubicBezTo>
                    <a:pt x="286" y="388"/>
                    <a:pt x="242" y="370"/>
                    <a:pt x="197" y="370"/>
                  </a:cubicBezTo>
                  <a:cubicBezTo>
                    <a:pt x="152" y="370"/>
                    <a:pt x="108" y="388"/>
                    <a:pt x="72" y="423"/>
                  </a:cubicBezTo>
                  <a:cubicBezTo>
                    <a:pt x="1" y="495"/>
                    <a:pt x="1" y="602"/>
                    <a:pt x="72" y="673"/>
                  </a:cubicBezTo>
                  <a:lnTo>
                    <a:pt x="441" y="1054"/>
                  </a:lnTo>
                  <a:cubicBezTo>
                    <a:pt x="477" y="1078"/>
                    <a:pt x="524" y="1090"/>
                    <a:pt x="560" y="1090"/>
                  </a:cubicBezTo>
                  <a:cubicBezTo>
                    <a:pt x="608" y="1090"/>
                    <a:pt x="655" y="1078"/>
                    <a:pt x="679" y="1054"/>
                  </a:cubicBezTo>
                  <a:lnTo>
                    <a:pt x="1441" y="292"/>
                  </a:lnTo>
                  <a:cubicBezTo>
                    <a:pt x="1536" y="233"/>
                    <a:pt x="1536" y="114"/>
                    <a:pt x="1465" y="54"/>
                  </a:cubicBezTo>
                  <a:cubicBezTo>
                    <a:pt x="1423" y="19"/>
                    <a:pt x="1379" y="1"/>
                    <a:pt x="1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Subtitle 11">
            <a:extLst>
              <a:ext uri="{FF2B5EF4-FFF2-40B4-BE49-F238E27FC236}">
                <a16:creationId xmlns:a16="http://schemas.microsoft.com/office/drawing/2014/main" id="{97254EA0-452E-4C55-86A8-775C75F38A43}"/>
              </a:ext>
            </a:extLst>
          </p:cNvPr>
          <p:cNvSpPr txBox="1">
            <a:spLocks/>
          </p:cNvSpPr>
          <p:nvPr/>
        </p:nvSpPr>
        <p:spPr>
          <a:xfrm>
            <a:off x="651808" y="1705555"/>
            <a:ext cx="2160000" cy="52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pt-BR" dirty="0"/>
              <a:t>Essentials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699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BC19DF-4E6C-4E40-B2B9-3697BB33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121" y="1385100"/>
            <a:ext cx="1440000" cy="484800"/>
          </a:xfrm>
        </p:spPr>
        <p:txBody>
          <a:bodyPr/>
          <a:lstStyle/>
          <a:p>
            <a:r>
              <a:rPr lang="pt-BR" dirty="0"/>
              <a:t>1993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D7BB901-93C9-471F-ACBF-E4282B58D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100" y="1880205"/>
            <a:ext cx="2551200" cy="484800"/>
          </a:xfrm>
        </p:spPr>
        <p:txBody>
          <a:bodyPr/>
          <a:lstStyle/>
          <a:p>
            <a:r>
              <a:rPr lang="pt-BR" dirty="0"/>
              <a:t>Windows NT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E51D2-86FD-4C0F-8BA7-760796E852C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381271" y="1385100"/>
            <a:ext cx="1440000" cy="484800"/>
          </a:xfrm>
        </p:spPr>
        <p:txBody>
          <a:bodyPr/>
          <a:lstStyle/>
          <a:p>
            <a:r>
              <a:rPr lang="pt-BR" dirty="0"/>
              <a:t>1994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D3C528E-0B26-49F6-A043-C3D683BA234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294150" y="1880205"/>
            <a:ext cx="2551500" cy="484800"/>
          </a:xfrm>
        </p:spPr>
        <p:txBody>
          <a:bodyPr/>
          <a:lstStyle/>
          <a:p>
            <a:r>
              <a:rPr lang="pt-BR" dirty="0"/>
              <a:t>Windows NT Server 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8C57A4-3547-4FD0-9732-1EC7DC13519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966321" y="1385100"/>
            <a:ext cx="1440000" cy="484800"/>
          </a:xfrm>
        </p:spPr>
        <p:txBody>
          <a:bodyPr/>
          <a:lstStyle/>
          <a:p>
            <a:r>
              <a:rPr lang="pt-BR" dirty="0"/>
              <a:t>1996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2E9FC9F-716E-4917-B522-28F1F1BFEFD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879209" y="1880205"/>
            <a:ext cx="2551500" cy="484800"/>
          </a:xfrm>
        </p:spPr>
        <p:txBody>
          <a:bodyPr/>
          <a:lstStyle/>
          <a:p>
            <a:r>
              <a:rPr lang="pt-BR" dirty="0"/>
              <a:t>Windows NT 4.0 Server</a:t>
            </a:r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87D1942-23CB-4D74-B4F2-06AAF321C020}"/>
              </a:ext>
            </a:extLst>
          </p:cNvPr>
          <p:cNvSpPr>
            <a:spLocks noGrp="1"/>
          </p:cNvSpPr>
          <p:nvPr>
            <p:ph type="title" idx="21"/>
          </p:nvPr>
        </p:nvSpPr>
        <p:spPr/>
        <p:txBody>
          <a:bodyPr/>
          <a:lstStyle/>
          <a:p>
            <a:r>
              <a:rPr lang="en-US" dirty="0" err="1"/>
              <a:t>Versões</a:t>
            </a:r>
            <a:r>
              <a:rPr lang="en-US" dirty="0"/>
              <a:t> e upgrades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71D014E9-5F3A-4C25-BFF1-6884AEFB8037}"/>
              </a:ext>
            </a:extLst>
          </p:cNvPr>
          <p:cNvSpPr txBox="1">
            <a:spLocks/>
          </p:cNvSpPr>
          <p:nvPr/>
        </p:nvSpPr>
        <p:spPr>
          <a:xfrm>
            <a:off x="807121" y="2266151"/>
            <a:ext cx="1440000" cy="48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r>
              <a:rPr lang="pt-BR" dirty="0"/>
              <a:t>1997</a:t>
            </a:r>
            <a:endParaRPr lang="en-US" dirty="0"/>
          </a:p>
        </p:txBody>
      </p:sp>
      <p:sp>
        <p:nvSpPr>
          <p:cNvPr id="25" name="Subtitle 3">
            <a:extLst>
              <a:ext uri="{FF2B5EF4-FFF2-40B4-BE49-F238E27FC236}">
                <a16:creationId xmlns:a16="http://schemas.microsoft.com/office/drawing/2014/main" id="{FD84BC5B-B639-4B3B-91AA-7CABCD32DE42}"/>
              </a:ext>
            </a:extLst>
          </p:cNvPr>
          <p:cNvSpPr txBox="1">
            <a:spLocks/>
          </p:cNvSpPr>
          <p:nvPr/>
        </p:nvSpPr>
        <p:spPr>
          <a:xfrm>
            <a:off x="685742" y="2761256"/>
            <a:ext cx="2551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rPr lang="pt-BR" dirty="0"/>
              <a:t>Windows NT Server Enterprise</a:t>
            </a:r>
            <a:endParaRPr lang="en-US" dirty="0"/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CFB85FB2-7358-47EF-8D68-9F6F26381A87}"/>
              </a:ext>
            </a:extLst>
          </p:cNvPr>
          <p:cNvSpPr txBox="1">
            <a:spLocks/>
          </p:cNvSpPr>
          <p:nvPr/>
        </p:nvSpPr>
        <p:spPr>
          <a:xfrm>
            <a:off x="3381271" y="2266151"/>
            <a:ext cx="1440000" cy="48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r>
              <a:rPr lang="pt-BR" dirty="0"/>
              <a:t>1998</a:t>
            </a:r>
            <a:endParaRPr lang="en-US" dirty="0"/>
          </a:p>
        </p:txBody>
      </p:sp>
      <p:sp>
        <p:nvSpPr>
          <p:cNvPr id="27" name="Subtitle 5">
            <a:extLst>
              <a:ext uri="{FF2B5EF4-FFF2-40B4-BE49-F238E27FC236}">
                <a16:creationId xmlns:a16="http://schemas.microsoft.com/office/drawing/2014/main" id="{F700B360-736B-4C1E-9166-13289F34484B}"/>
              </a:ext>
            </a:extLst>
          </p:cNvPr>
          <p:cNvSpPr txBox="1">
            <a:spLocks/>
          </p:cNvSpPr>
          <p:nvPr/>
        </p:nvSpPr>
        <p:spPr>
          <a:xfrm>
            <a:off x="3264792" y="2761256"/>
            <a:ext cx="255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rPr lang="pt-BR" dirty="0"/>
              <a:t>Windows NT Server TSE</a:t>
            </a:r>
            <a:endParaRPr lang="en-US" dirty="0"/>
          </a:p>
        </p:txBody>
      </p:sp>
      <p:sp>
        <p:nvSpPr>
          <p:cNvPr id="28" name="Title 6">
            <a:extLst>
              <a:ext uri="{FF2B5EF4-FFF2-40B4-BE49-F238E27FC236}">
                <a16:creationId xmlns:a16="http://schemas.microsoft.com/office/drawing/2014/main" id="{B0729564-C85D-4A7B-ABF4-DB505B7D78C8}"/>
              </a:ext>
            </a:extLst>
          </p:cNvPr>
          <p:cNvSpPr txBox="1">
            <a:spLocks/>
          </p:cNvSpPr>
          <p:nvPr/>
        </p:nvSpPr>
        <p:spPr>
          <a:xfrm>
            <a:off x="5966321" y="2266151"/>
            <a:ext cx="1440000" cy="48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r>
              <a:rPr lang="pt-BR" dirty="0"/>
              <a:t>2000</a:t>
            </a:r>
            <a:endParaRPr lang="en-US" dirty="0"/>
          </a:p>
        </p:txBody>
      </p:sp>
      <p:sp>
        <p:nvSpPr>
          <p:cNvPr id="29" name="Subtitle 7">
            <a:extLst>
              <a:ext uri="{FF2B5EF4-FFF2-40B4-BE49-F238E27FC236}">
                <a16:creationId xmlns:a16="http://schemas.microsoft.com/office/drawing/2014/main" id="{A035B6ED-26CB-4EEB-ABEF-CFC862F3D679}"/>
              </a:ext>
            </a:extLst>
          </p:cNvPr>
          <p:cNvSpPr txBox="1">
            <a:spLocks/>
          </p:cNvSpPr>
          <p:nvPr/>
        </p:nvSpPr>
        <p:spPr>
          <a:xfrm>
            <a:off x="5849851" y="2761256"/>
            <a:ext cx="255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rPr lang="pt-BR" dirty="0"/>
              <a:t>NT 5.0 (Windows 2000)</a:t>
            </a:r>
            <a:endParaRPr lang="en-US" dirty="0"/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667DA28F-D22B-49BD-999B-99409E75B5A6}"/>
              </a:ext>
            </a:extLst>
          </p:cNvPr>
          <p:cNvSpPr txBox="1">
            <a:spLocks/>
          </p:cNvSpPr>
          <p:nvPr/>
        </p:nvSpPr>
        <p:spPr>
          <a:xfrm>
            <a:off x="807121" y="3236356"/>
            <a:ext cx="1440000" cy="48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r>
              <a:rPr lang="pt-BR" dirty="0"/>
              <a:t>2003</a:t>
            </a:r>
            <a:endParaRPr lang="en-US" dirty="0"/>
          </a:p>
        </p:txBody>
      </p:sp>
      <p:sp>
        <p:nvSpPr>
          <p:cNvPr id="37" name="Subtitle 3">
            <a:extLst>
              <a:ext uri="{FF2B5EF4-FFF2-40B4-BE49-F238E27FC236}">
                <a16:creationId xmlns:a16="http://schemas.microsoft.com/office/drawing/2014/main" id="{ABABB190-B005-4989-BF18-48B67F7028B0}"/>
              </a:ext>
            </a:extLst>
          </p:cNvPr>
          <p:cNvSpPr txBox="1">
            <a:spLocks/>
          </p:cNvSpPr>
          <p:nvPr/>
        </p:nvSpPr>
        <p:spPr>
          <a:xfrm>
            <a:off x="713225" y="3731461"/>
            <a:ext cx="2551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rPr lang="pt-BR" dirty="0"/>
              <a:t>NT 5.2 (Windows Server 2003)</a:t>
            </a:r>
            <a:endParaRPr lang="en-US" dirty="0"/>
          </a:p>
        </p:txBody>
      </p:sp>
      <p:sp>
        <p:nvSpPr>
          <p:cNvPr id="38" name="Title 4">
            <a:extLst>
              <a:ext uri="{FF2B5EF4-FFF2-40B4-BE49-F238E27FC236}">
                <a16:creationId xmlns:a16="http://schemas.microsoft.com/office/drawing/2014/main" id="{E5C89745-832D-4107-A07B-338A066C62B0}"/>
              </a:ext>
            </a:extLst>
          </p:cNvPr>
          <p:cNvSpPr txBox="1">
            <a:spLocks/>
          </p:cNvSpPr>
          <p:nvPr/>
        </p:nvSpPr>
        <p:spPr>
          <a:xfrm>
            <a:off x="3381271" y="3236356"/>
            <a:ext cx="1440000" cy="48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r>
              <a:rPr lang="pt-BR" dirty="0"/>
              <a:t>2008</a:t>
            </a:r>
            <a:endParaRPr lang="en-US" dirty="0"/>
          </a:p>
        </p:txBody>
      </p:sp>
      <p:sp>
        <p:nvSpPr>
          <p:cNvPr id="39" name="Subtitle 5">
            <a:extLst>
              <a:ext uri="{FF2B5EF4-FFF2-40B4-BE49-F238E27FC236}">
                <a16:creationId xmlns:a16="http://schemas.microsoft.com/office/drawing/2014/main" id="{A6C5A3B6-871B-46C4-97F0-D7A7A34FF9C5}"/>
              </a:ext>
            </a:extLst>
          </p:cNvPr>
          <p:cNvSpPr txBox="1">
            <a:spLocks/>
          </p:cNvSpPr>
          <p:nvPr/>
        </p:nvSpPr>
        <p:spPr>
          <a:xfrm>
            <a:off x="3292275" y="3731461"/>
            <a:ext cx="255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rPr lang="pt-BR" dirty="0"/>
              <a:t>Windows Server 2008 </a:t>
            </a:r>
            <a:endParaRPr lang="en-US" dirty="0"/>
          </a:p>
        </p:txBody>
      </p:sp>
      <p:sp>
        <p:nvSpPr>
          <p:cNvPr id="40" name="Title 6">
            <a:extLst>
              <a:ext uri="{FF2B5EF4-FFF2-40B4-BE49-F238E27FC236}">
                <a16:creationId xmlns:a16="http://schemas.microsoft.com/office/drawing/2014/main" id="{177E8ACC-9C75-46C4-A960-89D977B73FFD}"/>
              </a:ext>
            </a:extLst>
          </p:cNvPr>
          <p:cNvSpPr txBox="1">
            <a:spLocks/>
          </p:cNvSpPr>
          <p:nvPr/>
        </p:nvSpPr>
        <p:spPr>
          <a:xfrm>
            <a:off x="5966321" y="3236356"/>
            <a:ext cx="1440000" cy="48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r>
              <a:rPr lang="pt-BR" dirty="0"/>
              <a:t>2012</a:t>
            </a:r>
            <a:endParaRPr lang="en-US" dirty="0"/>
          </a:p>
        </p:txBody>
      </p:sp>
      <p:sp>
        <p:nvSpPr>
          <p:cNvPr id="41" name="Subtitle 7">
            <a:extLst>
              <a:ext uri="{FF2B5EF4-FFF2-40B4-BE49-F238E27FC236}">
                <a16:creationId xmlns:a16="http://schemas.microsoft.com/office/drawing/2014/main" id="{62291824-AF86-459D-B1C3-EC02F7581F79}"/>
              </a:ext>
            </a:extLst>
          </p:cNvPr>
          <p:cNvSpPr txBox="1">
            <a:spLocks/>
          </p:cNvSpPr>
          <p:nvPr/>
        </p:nvSpPr>
        <p:spPr>
          <a:xfrm>
            <a:off x="5877334" y="3731461"/>
            <a:ext cx="255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rPr lang="pt-BR" dirty="0"/>
              <a:t>Windows 2012</a:t>
            </a:r>
            <a:endParaRPr lang="en-US" dirty="0"/>
          </a:p>
        </p:txBody>
      </p:sp>
      <p:sp>
        <p:nvSpPr>
          <p:cNvPr id="42" name="Title 2">
            <a:extLst>
              <a:ext uri="{FF2B5EF4-FFF2-40B4-BE49-F238E27FC236}">
                <a16:creationId xmlns:a16="http://schemas.microsoft.com/office/drawing/2014/main" id="{48D95370-F501-4948-B8AF-D5D2AC8E4D0F}"/>
              </a:ext>
            </a:extLst>
          </p:cNvPr>
          <p:cNvSpPr txBox="1">
            <a:spLocks/>
          </p:cNvSpPr>
          <p:nvPr/>
        </p:nvSpPr>
        <p:spPr>
          <a:xfrm>
            <a:off x="807121" y="4176569"/>
            <a:ext cx="1440000" cy="48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r>
              <a:rPr lang="pt-BR" dirty="0"/>
              <a:t>2016</a:t>
            </a:r>
            <a:endParaRPr lang="en-US" dirty="0"/>
          </a:p>
        </p:txBody>
      </p:sp>
      <p:sp>
        <p:nvSpPr>
          <p:cNvPr id="43" name="Subtitle 3">
            <a:extLst>
              <a:ext uri="{FF2B5EF4-FFF2-40B4-BE49-F238E27FC236}">
                <a16:creationId xmlns:a16="http://schemas.microsoft.com/office/drawing/2014/main" id="{10CD6B7D-2555-4C2A-BA9E-E8E9761CCD06}"/>
              </a:ext>
            </a:extLst>
          </p:cNvPr>
          <p:cNvSpPr txBox="1">
            <a:spLocks/>
          </p:cNvSpPr>
          <p:nvPr/>
        </p:nvSpPr>
        <p:spPr>
          <a:xfrm>
            <a:off x="713225" y="4671674"/>
            <a:ext cx="2551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rPr lang="pt-BR" dirty="0"/>
              <a:t>Windows Server 2016</a:t>
            </a:r>
            <a:endParaRPr lang="en-US" dirty="0"/>
          </a:p>
        </p:txBody>
      </p:sp>
      <p:sp>
        <p:nvSpPr>
          <p:cNvPr id="44" name="Title 4">
            <a:extLst>
              <a:ext uri="{FF2B5EF4-FFF2-40B4-BE49-F238E27FC236}">
                <a16:creationId xmlns:a16="http://schemas.microsoft.com/office/drawing/2014/main" id="{92DBD9E6-7BE2-4104-BFF5-30E55FDBB4F8}"/>
              </a:ext>
            </a:extLst>
          </p:cNvPr>
          <p:cNvSpPr txBox="1">
            <a:spLocks/>
          </p:cNvSpPr>
          <p:nvPr/>
        </p:nvSpPr>
        <p:spPr>
          <a:xfrm>
            <a:off x="3381271" y="4176569"/>
            <a:ext cx="1440000" cy="48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r>
              <a:rPr lang="pt-BR" dirty="0"/>
              <a:t>2019</a:t>
            </a:r>
            <a:endParaRPr lang="en-US" dirty="0"/>
          </a:p>
        </p:txBody>
      </p:sp>
      <p:sp>
        <p:nvSpPr>
          <p:cNvPr id="45" name="Subtitle 5">
            <a:extLst>
              <a:ext uri="{FF2B5EF4-FFF2-40B4-BE49-F238E27FC236}">
                <a16:creationId xmlns:a16="http://schemas.microsoft.com/office/drawing/2014/main" id="{5AD26047-BAD9-46EF-A538-0FE8DD2DFCE2}"/>
              </a:ext>
            </a:extLst>
          </p:cNvPr>
          <p:cNvSpPr txBox="1">
            <a:spLocks/>
          </p:cNvSpPr>
          <p:nvPr/>
        </p:nvSpPr>
        <p:spPr>
          <a:xfrm>
            <a:off x="3292275" y="4671674"/>
            <a:ext cx="255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rPr lang="pt-BR" dirty="0"/>
              <a:t>Windows Server 2019</a:t>
            </a:r>
            <a:endParaRPr lang="en-US" dirty="0"/>
          </a:p>
        </p:txBody>
      </p:sp>
      <p:sp>
        <p:nvSpPr>
          <p:cNvPr id="46" name="Title 6">
            <a:extLst>
              <a:ext uri="{FF2B5EF4-FFF2-40B4-BE49-F238E27FC236}">
                <a16:creationId xmlns:a16="http://schemas.microsoft.com/office/drawing/2014/main" id="{1620E1BA-FB34-42DD-BC21-49655E65F848}"/>
              </a:ext>
            </a:extLst>
          </p:cNvPr>
          <p:cNvSpPr txBox="1">
            <a:spLocks/>
          </p:cNvSpPr>
          <p:nvPr/>
        </p:nvSpPr>
        <p:spPr>
          <a:xfrm>
            <a:off x="5966321" y="4176569"/>
            <a:ext cx="1440000" cy="48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r>
              <a:rPr lang="pt-BR" dirty="0"/>
              <a:t>2022</a:t>
            </a:r>
            <a:endParaRPr lang="en-US" dirty="0"/>
          </a:p>
        </p:txBody>
      </p:sp>
      <p:sp>
        <p:nvSpPr>
          <p:cNvPr id="47" name="Subtitle 7">
            <a:extLst>
              <a:ext uri="{FF2B5EF4-FFF2-40B4-BE49-F238E27FC236}">
                <a16:creationId xmlns:a16="http://schemas.microsoft.com/office/drawing/2014/main" id="{2CE77BF7-AE64-4965-9488-1CBCB3652BA0}"/>
              </a:ext>
            </a:extLst>
          </p:cNvPr>
          <p:cNvSpPr txBox="1">
            <a:spLocks/>
          </p:cNvSpPr>
          <p:nvPr/>
        </p:nvSpPr>
        <p:spPr>
          <a:xfrm>
            <a:off x="5877334" y="4671674"/>
            <a:ext cx="255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rPr lang="pt-BR" dirty="0"/>
              <a:t>Windows Server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80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90C0BBB-4736-463D-BE62-8F983DD1F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2683049"/>
            <a:ext cx="3545400" cy="2380269"/>
          </a:xfrm>
        </p:spPr>
        <p:txBody>
          <a:bodyPr/>
          <a:lstStyle/>
          <a:p>
            <a:r>
              <a:rPr lang="pt-BR" dirty="0"/>
              <a:t>Quando é optado por instalar em um ambiente separado a nova versão de Windows e os serviços do servidor antigo são migrados já em novas versões compatíveis para o novo ambiente;</a:t>
            </a:r>
          </a:p>
          <a:p>
            <a:endParaRPr lang="pt-BR" dirty="0"/>
          </a:p>
          <a:p>
            <a:r>
              <a:rPr lang="pt-BR" dirty="0"/>
              <a:t>Menor risco;</a:t>
            </a:r>
          </a:p>
          <a:p>
            <a:r>
              <a:rPr lang="pt-BR" dirty="0"/>
              <a:t>Maior custo;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96618AB-1DF7-449E-AF93-53C118BDA84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85375" y="2683049"/>
            <a:ext cx="3545400" cy="2380269"/>
          </a:xfrm>
        </p:spPr>
        <p:txBody>
          <a:bodyPr/>
          <a:lstStyle/>
          <a:p>
            <a:r>
              <a:rPr lang="pt-BR" dirty="0"/>
              <a:t>Quando é optado por atualizar a versão do Windows para a nova versão;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Alto risco;</a:t>
            </a:r>
          </a:p>
          <a:p>
            <a:r>
              <a:rPr lang="pt-BR" dirty="0"/>
              <a:t>Menor custo;</a:t>
            </a:r>
          </a:p>
          <a:p>
            <a:endParaRPr lang="pt-BR" dirty="0"/>
          </a:p>
          <a:p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4EA60946-60C6-4A8F-8377-3BD8B93B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Versões e upgrades</a:t>
            </a:r>
            <a:endParaRPr lang="en-US" dirty="0"/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3F7E6735-38D4-4453-B001-FE33D7D7C0A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pt-BR" dirty="0"/>
              <a:t>Migração</a:t>
            </a:r>
            <a:endParaRPr lang="en-US" dirty="0"/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F07B9863-B7E2-4F13-B302-D58B4B7E1112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pt-BR" dirty="0"/>
              <a:t>Atualização</a:t>
            </a:r>
            <a:r>
              <a:rPr lang="en-US"/>
              <a:t> </a:t>
            </a:r>
            <a:r>
              <a:rPr lang="en-US" i="1"/>
              <a:t>in-loco</a:t>
            </a:r>
            <a:endParaRPr lang="en-US" i="1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CDD3966F-6B4E-4789-8DA8-64F0DF459DC3}"/>
              </a:ext>
            </a:extLst>
          </p:cNvPr>
          <p:cNvSpPr txBox="1">
            <a:spLocks/>
          </p:cNvSpPr>
          <p:nvPr/>
        </p:nvSpPr>
        <p:spPr>
          <a:xfrm>
            <a:off x="845152" y="138105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139700" indent="0">
              <a:buNone/>
            </a:pPr>
            <a:r>
              <a:rPr lang="pt-BR" dirty="0"/>
              <a:t>Quando é necessário fazer o upgrade de versões, duas principais estratégias podem ser adotadas: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8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1F42FD-8FC1-45DF-B1B3-76ECA7FC6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3144450"/>
            <a:ext cx="3545400" cy="1889100"/>
          </a:xfrm>
        </p:spPr>
        <p:txBody>
          <a:bodyPr/>
          <a:lstStyle/>
          <a:p>
            <a:r>
              <a:rPr lang="pt-BR" dirty="0"/>
              <a:t>Analisa estoque da infraestrutura do servidor;</a:t>
            </a:r>
          </a:p>
          <a:p>
            <a:endParaRPr lang="pt-BR" dirty="0"/>
          </a:p>
          <a:p>
            <a:r>
              <a:rPr lang="pt-BR" i="1" dirty="0"/>
              <a:t>Verifica se os serviços, softwares e hardwares utilizados são compatíveis com a nova versão de Windows.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B5C50-589E-43F4-BC99-A08CC67B214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85373" y="3144450"/>
            <a:ext cx="3545400" cy="1889100"/>
          </a:xfrm>
        </p:spPr>
        <p:txBody>
          <a:bodyPr/>
          <a:lstStyle/>
          <a:p>
            <a:r>
              <a:rPr lang="pt-BR" dirty="0"/>
              <a:t>Fornece ferramentas que auxiliam durante uma migração, automatizando algumas tarefas.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9F30A-BFEF-4F62-8809-A8C8CAC3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Versões e upgrade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5B9E244-48AC-4980-A226-216B4CE18045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5825" y="2064450"/>
            <a:ext cx="3545400" cy="1080000"/>
          </a:xfrm>
        </p:spPr>
        <p:txBody>
          <a:bodyPr/>
          <a:lstStyle/>
          <a:p>
            <a:r>
              <a:rPr lang="pt-BR" dirty="0"/>
              <a:t>Map Toolkit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3A97580-510E-4104-ABC1-607E1866A42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885373" y="2064450"/>
            <a:ext cx="3545400" cy="1080000"/>
          </a:xfrm>
        </p:spPr>
        <p:txBody>
          <a:bodyPr/>
          <a:lstStyle/>
          <a:p>
            <a:r>
              <a:rPr lang="pt-BR" dirty="0"/>
              <a:t>MDT </a:t>
            </a:r>
            <a:r>
              <a:rPr lang="pt-BR" i="1" dirty="0"/>
              <a:t>Microsoft Deployment Toolkit</a:t>
            </a:r>
            <a:endParaRPr lang="en-US" dirty="0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2179ACB6-50DB-419E-8086-CF5D59286076}"/>
              </a:ext>
            </a:extLst>
          </p:cNvPr>
          <p:cNvSpPr txBox="1">
            <a:spLocks/>
          </p:cNvSpPr>
          <p:nvPr/>
        </p:nvSpPr>
        <p:spPr>
          <a:xfrm>
            <a:off x="845152" y="138105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139700" indent="0">
              <a:buNone/>
            </a:pPr>
            <a:r>
              <a:rPr lang="pt-BR" dirty="0"/>
              <a:t>Existem algumas ferramentas relevantes para o upgrade: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319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30467E5-7E8D-4ADD-B8B8-49B6777F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Um produto Microsoft</a:t>
            </a:r>
            <a:endParaRPr lang="en-US" dirty="0"/>
          </a:p>
        </p:txBody>
      </p:sp>
      <p:sp>
        <p:nvSpPr>
          <p:cNvPr id="25" name="Subtitle 4">
            <a:extLst>
              <a:ext uri="{FF2B5EF4-FFF2-40B4-BE49-F238E27FC236}">
                <a16:creationId xmlns:a16="http://schemas.microsoft.com/office/drawing/2014/main" id="{2DE03D44-0B2A-4995-B7AE-A7C91758CC47}"/>
              </a:ext>
            </a:extLst>
          </p:cNvPr>
          <p:cNvSpPr txBox="1">
            <a:spLocks/>
          </p:cNvSpPr>
          <p:nvPr/>
        </p:nvSpPr>
        <p:spPr>
          <a:xfrm>
            <a:off x="419075" y="1449747"/>
            <a:ext cx="4337170" cy="28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Overpass"/>
              <a:buChar char="●"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 sz="12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165100" indent="0">
              <a:buNone/>
            </a:pPr>
            <a:r>
              <a:rPr lang="pt-BR" dirty="0"/>
              <a:t>Atualmente o Windows Server (desde a versão 2019) adotou o modelo de atualização LTSC igual ao Windows 10 e 11, no qual há atualizações e serão reduzidas as mudanças de versões (exemplo versão 21H2 – </a:t>
            </a:r>
            <a:r>
              <a:rPr lang="pt-BR" i="1" dirty="0"/>
              <a:t>2021 segundo semestre</a:t>
            </a:r>
            <a:r>
              <a:rPr lang="pt-BR" dirty="0"/>
              <a:t>).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1CBBB0F-D717-474F-992B-282D4E03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245" y="2218403"/>
            <a:ext cx="41529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2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73424A-71B6-4878-A738-45B44E05C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75" y="1210137"/>
            <a:ext cx="6840000" cy="38475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C173381-0556-4441-85C9-01431388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Um produto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498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F1310-0004-4533-AF8B-4FEDC243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Um produto Microsoft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75FBF-BB8B-4D0A-98D9-0B6BA66D8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61" y="1218758"/>
            <a:ext cx="8093628" cy="38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2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5E863C5-EE52-4F9E-BC49-7C42F375C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01</a:t>
            </a:r>
            <a:endParaRPr lang="en-US" dirty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70920F6B-B223-4159-BD5D-62407BECD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Contextualização</a:t>
            </a:r>
          </a:p>
          <a:p>
            <a:r>
              <a:rPr lang="pt-BR" dirty="0"/>
              <a:t>Conceito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A984821F-0981-4933-B194-4DEB5F25931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pt-BR" dirty="0"/>
              <a:t>02</a:t>
            </a:r>
            <a:endParaRPr lang="en-US" dirty="0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4FC4C024-16F6-428B-9BE0-1C1FD080098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pt-BR" dirty="0"/>
              <a:t>Contextualização</a:t>
            </a:r>
          </a:p>
          <a:p>
            <a:r>
              <a:rPr lang="pt-BR" dirty="0"/>
              <a:t>Licenças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8795993-EB43-4F7A-81C9-C1442B60CF57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pt-BR" dirty="0"/>
              <a:t>03</a:t>
            </a:r>
            <a:endParaRPr lang="en-US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F6400990-8270-429F-80BE-4D7CBBBE79BC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873500" y="2437250"/>
            <a:ext cx="3075815" cy="484800"/>
          </a:xfrm>
        </p:spPr>
        <p:txBody>
          <a:bodyPr/>
          <a:lstStyle/>
          <a:p>
            <a:r>
              <a:rPr lang="pt-BR" dirty="0"/>
              <a:t>Instalação e configurações iniciais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E6FB8A22-B8DA-491C-9318-7D3CA983BAB9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pt-BR" dirty="0"/>
              <a:t>04</a:t>
            </a:r>
            <a:endParaRPr lang="en-US" dirty="0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3CE109E6-E8E4-412B-B952-4DB4DB7EC005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pt-BR" dirty="0"/>
              <a:t>05</a:t>
            </a:r>
            <a:endParaRPr lang="en-US" dirty="0"/>
          </a:p>
        </p:txBody>
      </p:sp>
      <p:sp>
        <p:nvSpPr>
          <p:cNvPr id="27" name="Subtitle 26">
            <a:extLst>
              <a:ext uri="{FF2B5EF4-FFF2-40B4-BE49-F238E27FC236}">
                <a16:creationId xmlns:a16="http://schemas.microsoft.com/office/drawing/2014/main" id="{5F888446-451D-4952-B1FA-AB836E833C7A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r>
              <a:rPr lang="pt-BR" dirty="0"/>
              <a:t>Configurações relevantes</a:t>
            </a:r>
            <a:endParaRPr lang="en-US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F17BDB0E-9EEF-43E9-ADAE-332FA77ACA89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pt-BR" dirty="0"/>
              <a:t>06</a:t>
            </a:r>
            <a:endParaRPr lang="en-US" dirty="0"/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A4AFDBA8-C17A-44C7-BEBA-3468BC29E59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pt-BR" dirty="0"/>
              <a:t>Configurando DNS</a:t>
            </a:r>
            <a:endParaRPr lang="en-US" dirty="0"/>
          </a:p>
        </p:txBody>
      </p:sp>
      <p:sp>
        <p:nvSpPr>
          <p:cNvPr id="30" name="Subtitle 29">
            <a:extLst>
              <a:ext uri="{FF2B5EF4-FFF2-40B4-BE49-F238E27FC236}">
                <a16:creationId xmlns:a16="http://schemas.microsoft.com/office/drawing/2014/main" id="{84E2C640-FE9E-4332-A381-1FAD6DB5283F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pt-BR" dirty="0"/>
              <a:t>Servidores</a:t>
            </a:r>
            <a:endParaRPr lang="en-US" dirty="0"/>
          </a:p>
        </p:txBody>
      </p:sp>
      <p:sp>
        <p:nvSpPr>
          <p:cNvPr id="31" name="Subtitle 30">
            <a:extLst>
              <a:ext uri="{FF2B5EF4-FFF2-40B4-BE49-F238E27FC236}">
                <a16:creationId xmlns:a16="http://schemas.microsoft.com/office/drawing/2014/main" id="{3ED3288F-0411-4D6B-9B58-713FE04940C8}"/>
              </a:ext>
            </a:extLst>
          </p:cNvPr>
          <p:cNvSpPr>
            <a:spLocks noGrp="1"/>
          </p:cNvSpPr>
          <p:nvPr>
            <p:ph type="subTitle" idx="16"/>
          </p:nvPr>
        </p:nvSpPr>
        <p:spPr>
          <a:xfrm>
            <a:off x="3294150" y="1962150"/>
            <a:ext cx="2551500" cy="339900"/>
          </a:xfrm>
        </p:spPr>
        <p:txBody>
          <a:bodyPr/>
          <a:lstStyle/>
          <a:p>
            <a:r>
              <a:rPr lang="pt-BR" dirty="0"/>
              <a:t>Windows Server</a:t>
            </a:r>
            <a:endParaRPr lang="en-US" dirty="0"/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3257A9ED-FD8A-4C87-B831-A959000F3D9A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5879200" y="1962150"/>
            <a:ext cx="2899040" cy="3399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/>
              <a:t>Instalação</a:t>
            </a:r>
            <a:endParaRPr lang="en-US" dirty="0"/>
          </a:p>
        </p:txBody>
      </p:sp>
      <p:sp>
        <p:nvSpPr>
          <p:cNvPr id="33" name="Subtitle 32">
            <a:extLst>
              <a:ext uri="{FF2B5EF4-FFF2-40B4-BE49-F238E27FC236}">
                <a16:creationId xmlns:a16="http://schemas.microsoft.com/office/drawing/2014/main" id="{9885EC1D-BEE2-4811-92EE-78F7987034ED}"/>
              </a:ext>
            </a:extLst>
          </p:cNvPr>
          <p:cNvSpPr>
            <a:spLocks noGrp="1"/>
          </p:cNvSpPr>
          <p:nvPr>
            <p:ph type="subTitle" idx="18"/>
          </p:nvPr>
        </p:nvSpPr>
        <p:spPr/>
        <p:txBody>
          <a:bodyPr/>
          <a:lstStyle/>
          <a:p>
            <a:r>
              <a:rPr lang="pt-BR" dirty="0"/>
              <a:t>Active </a:t>
            </a:r>
            <a:r>
              <a:rPr lang="en-US" dirty="0"/>
              <a:t>Directory</a:t>
            </a:r>
          </a:p>
        </p:txBody>
      </p:sp>
      <p:sp>
        <p:nvSpPr>
          <p:cNvPr id="34" name="Subtitle 33">
            <a:extLst>
              <a:ext uri="{FF2B5EF4-FFF2-40B4-BE49-F238E27FC236}">
                <a16:creationId xmlns:a16="http://schemas.microsoft.com/office/drawing/2014/main" id="{CF75882D-34BC-4E9C-A8F1-9DB4A0C5E185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3070749" y="3719151"/>
            <a:ext cx="2973351" cy="339900"/>
          </a:xfrm>
        </p:spPr>
        <p:txBody>
          <a:bodyPr/>
          <a:lstStyle/>
          <a:p>
            <a:r>
              <a:rPr lang="pt-BR" dirty="0"/>
              <a:t>Configuração AD DS</a:t>
            </a:r>
            <a:endParaRPr lang="en-US" dirty="0"/>
          </a:p>
        </p:txBody>
      </p:sp>
      <p:sp>
        <p:nvSpPr>
          <p:cNvPr id="35" name="Subtitle 34">
            <a:extLst>
              <a:ext uri="{FF2B5EF4-FFF2-40B4-BE49-F238E27FC236}">
                <a16:creationId xmlns:a16="http://schemas.microsoft.com/office/drawing/2014/main" id="{66898194-5FAB-4EDE-A57B-279E38F57D50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5877400" y="3719151"/>
            <a:ext cx="2551500" cy="339900"/>
          </a:xfrm>
        </p:spPr>
        <p:txBody>
          <a:bodyPr/>
          <a:lstStyle/>
          <a:p>
            <a:r>
              <a:rPr lang="pt-BR"/>
              <a:t>DNS</a:t>
            </a:r>
            <a:endParaRPr lang="en-US" dirty="0"/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8716CD11-B779-4CF9-B5CC-47F3668F71C2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713225" y="539500"/>
            <a:ext cx="7717500" cy="612900"/>
          </a:xfrm>
        </p:spPr>
        <p:txBody>
          <a:bodyPr/>
          <a:lstStyle/>
          <a:p>
            <a:r>
              <a:rPr lang="pt-BR" dirty="0"/>
              <a:t>Agenda</a:t>
            </a:r>
            <a:endParaRPr lang="en-US" dirty="0"/>
          </a:p>
        </p:txBody>
      </p:sp>
      <p:sp>
        <p:nvSpPr>
          <p:cNvPr id="38" name="Subtitle 37">
            <a:extLst>
              <a:ext uri="{FF2B5EF4-FFF2-40B4-BE49-F238E27FC236}">
                <a16:creationId xmlns:a16="http://schemas.microsoft.com/office/drawing/2014/main" id="{7BE88565-8193-4CAB-9E62-5EBE39EA2D10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/>
              <a:t>Conceito e aplicação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42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80CFD-805E-45EA-95AB-6C053E34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Um produto Microsoft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C0795-375D-41B8-812C-8C6C0CA5A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38" y="1617261"/>
            <a:ext cx="4895874" cy="283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03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08B1D84-2978-4D21-9708-643D1903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015" y="1311660"/>
            <a:ext cx="4705970" cy="1142100"/>
          </a:xfrm>
        </p:spPr>
        <p:txBody>
          <a:bodyPr/>
          <a:lstStyle/>
          <a:p>
            <a:r>
              <a:rPr lang="pt-BR" dirty="0"/>
              <a:t>03 Instalação</a:t>
            </a:r>
            <a:endParaRPr lang="en-US" dirty="0"/>
          </a:p>
        </p:txBody>
      </p:sp>
      <p:sp>
        <p:nvSpPr>
          <p:cNvPr id="41" name="Subtitle 40">
            <a:extLst>
              <a:ext uri="{FF2B5EF4-FFF2-40B4-BE49-F238E27FC236}">
                <a16:creationId xmlns:a16="http://schemas.microsoft.com/office/drawing/2014/main" id="{7A119FC6-6289-4787-B731-AAA9A9ADF1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Atividade prática</a:t>
            </a:r>
            <a:endParaRPr lang="en-US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3592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53AC5D-135B-B44B-809C-7C5E566A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799" y="1385100"/>
            <a:ext cx="1546931" cy="484800"/>
          </a:xfrm>
        </p:spPr>
        <p:txBody>
          <a:bodyPr/>
          <a:lstStyle/>
          <a:p>
            <a:r>
              <a:rPr lang="pt-BR"/>
              <a:t>64bits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7451A2-B712-352D-76A4-BAF4FFA07B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CBF8F1F-43B9-FACD-017B-30AB514C71D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395950" y="1385100"/>
            <a:ext cx="1658346" cy="484800"/>
          </a:xfrm>
        </p:spPr>
        <p:txBody>
          <a:bodyPr/>
          <a:lstStyle/>
          <a:p>
            <a:r>
              <a:rPr lang="pt-BR"/>
              <a:t>1,4GHz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EDE623D5-27E1-DB70-A761-F3ABF7F3F9F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271BC5-623A-91EF-0E9E-5453A4FE5BD8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981000" y="1385100"/>
            <a:ext cx="1658346" cy="484800"/>
          </a:xfrm>
        </p:spPr>
        <p:txBody>
          <a:bodyPr/>
          <a:lstStyle/>
          <a:p>
            <a:r>
              <a:rPr lang="pt-BR"/>
              <a:t>512MB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2B197CAF-08DE-364E-6C3E-0F992D194C9D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pt-BR"/>
              <a:t>*800MB Durante a Instalação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63F0D654-087B-4AFD-299A-B84EE5509F53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821799" y="3139925"/>
            <a:ext cx="1369465" cy="484800"/>
          </a:xfrm>
        </p:spPr>
        <p:txBody>
          <a:bodyPr/>
          <a:lstStyle/>
          <a:p>
            <a:r>
              <a:rPr lang="pt-BR"/>
              <a:t>32GB</a:t>
            </a: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8B715C60-9AEF-5613-1DDF-53586E698C11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Subtítulo 13">
            <a:extLst>
              <a:ext uri="{FF2B5EF4-FFF2-40B4-BE49-F238E27FC236}">
                <a16:creationId xmlns:a16="http://schemas.microsoft.com/office/drawing/2014/main" id="{2A897E17-431D-BD05-4447-D225228798C4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pt-BR"/>
              <a:t>Arquitetura</a:t>
            </a:r>
          </a:p>
        </p:txBody>
      </p:sp>
      <p:sp>
        <p:nvSpPr>
          <p:cNvPr id="15" name="Subtítulo 14">
            <a:extLst>
              <a:ext uri="{FF2B5EF4-FFF2-40B4-BE49-F238E27FC236}">
                <a16:creationId xmlns:a16="http://schemas.microsoft.com/office/drawing/2014/main" id="{2979CA47-0C27-B683-DF6B-329FBCED9EAF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r>
              <a:rPr lang="pt-BR"/>
              <a:t>Velocidade</a:t>
            </a: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CF897A7D-478A-28F4-EBBA-1EB00E958BA9}"/>
              </a:ext>
            </a:extLst>
          </p:cNvPr>
          <p:cNvSpPr>
            <a:spLocks noGrp="1"/>
          </p:cNvSpPr>
          <p:nvPr>
            <p:ph type="subTitle" idx="17"/>
          </p:nvPr>
        </p:nvSpPr>
        <p:spPr/>
        <p:txBody>
          <a:bodyPr/>
          <a:lstStyle/>
          <a:p>
            <a:r>
              <a:rPr lang="pt-BR"/>
              <a:t>RAM</a:t>
            </a:r>
          </a:p>
        </p:txBody>
      </p:sp>
      <p:sp>
        <p:nvSpPr>
          <p:cNvPr id="17" name="Subtítulo 16">
            <a:extLst>
              <a:ext uri="{FF2B5EF4-FFF2-40B4-BE49-F238E27FC236}">
                <a16:creationId xmlns:a16="http://schemas.microsoft.com/office/drawing/2014/main" id="{FBD0559C-E084-24F4-BE09-C416AD1A7F07}"/>
              </a:ext>
            </a:extLst>
          </p:cNvPr>
          <p:cNvSpPr>
            <a:spLocks noGrp="1"/>
          </p:cNvSpPr>
          <p:nvPr>
            <p:ph type="subTitle" idx="18"/>
          </p:nvPr>
        </p:nvSpPr>
        <p:spPr/>
        <p:txBody>
          <a:bodyPr/>
          <a:lstStyle/>
          <a:p>
            <a:r>
              <a:rPr lang="pt-BR"/>
              <a:t>Armazenamento</a:t>
            </a:r>
          </a:p>
        </p:txBody>
      </p:sp>
      <p:sp>
        <p:nvSpPr>
          <p:cNvPr id="20" name="Título 19">
            <a:extLst>
              <a:ext uri="{FF2B5EF4-FFF2-40B4-BE49-F238E27FC236}">
                <a16:creationId xmlns:a16="http://schemas.microsoft.com/office/drawing/2014/main" id="{24C321F8-BD26-3E07-3C51-CC9F84042491}"/>
              </a:ext>
            </a:extLst>
          </p:cNvPr>
          <p:cNvSpPr>
            <a:spLocks noGrp="1"/>
          </p:cNvSpPr>
          <p:nvPr>
            <p:ph type="title" idx="21"/>
          </p:nvPr>
        </p:nvSpPr>
        <p:spPr/>
        <p:txBody>
          <a:bodyPr/>
          <a:lstStyle/>
          <a:p>
            <a:r>
              <a:rPr lang="pt-BR"/>
              <a:t>Requisitos Mínimos</a:t>
            </a:r>
          </a:p>
        </p:txBody>
      </p:sp>
    </p:spTree>
    <p:extLst>
      <p:ext uri="{BB962C8B-B14F-4D97-AF65-F5344CB8AC3E}">
        <p14:creationId xmlns:p14="http://schemas.microsoft.com/office/powerpoint/2010/main" val="2905247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B64CA-4C79-D3DC-AEFC-BDB0C1BC2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Roteiro de Instalação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30B566-E264-2FBE-07B7-0BDB6652C6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/>
              <a:t>Escolha sua versão em Windows </a:t>
            </a:r>
            <a:r>
              <a:rPr lang="pt-BR" err="1"/>
              <a:t>Insider</a:t>
            </a:r>
            <a:endParaRPr lang="pt-BR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17CBC747-5EB1-018E-D32A-BD879ACA1EA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BR"/>
              <a:t>Respeitando os Requisitos Mínimos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E9A2B13-6CA3-9709-A4B1-27B0FC1DA57E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pt-BR"/>
              <a:t>Criar VM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AC8F1E2A-0E46-24F1-9C0B-EB21F549478E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pt-BR"/>
              <a:t>Instalar a .ISO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A4A90B34-E508-623D-2BD3-2DD2CCCDDAA5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pt-BR"/>
              <a:t>Configurações Pós-Instalação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76E20A4A-95E4-A02D-967D-F409BE502FBC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pt-BR"/>
              <a:t>Configurar</a:t>
            </a:r>
          </a:p>
        </p:txBody>
      </p:sp>
    </p:spTree>
    <p:extLst>
      <p:ext uri="{BB962C8B-B14F-4D97-AF65-F5344CB8AC3E}">
        <p14:creationId xmlns:p14="http://schemas.microsoft.com/office/powerpoint/2010/main" val="1570967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7AFBF2-06A4-C21E-B2E6-E8268436B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SRVXX-Função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F5FB73-2BF1-B782-4651-ECEA53E4AD7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Configurar horário local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1C449973-3AD2-BF96-3C5E-C523F26F3C8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3239" y="1713325"/>
            <a:ext cx="4431966" cy="356400"/>
          </a:xfrm>
        </p:spPr>
        <p:txBody>
          <a:bodyPr anchor="ctr"/>
          <a:lstStyle/>
          <a:p>
            <a:r>
              <a:rPr lang="pt-BR" dirty="0"/>
              <a:t>Renomear Computador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8C579BFD-B9E2-07C9-9C17-BE01E663A80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13224" y="2737320"/>
            <a:ext cx="4431981" cy="356400"/>
          </a:xfrm>
        </p:spPr>
        <p:txBody>
          <a:bodyPr anchor="ctr"/>
          <a:lstStyle/>
          <a:p>
            <a:r>
              <a:rPr lang="pt-BR" dirty="0"/>
              <a:t>Alterar Data e Hora do Sistema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3FE9631-98EF-F41A-1F6D-6E81B251C1B9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r>
              <a:rPr lang="pt-BR" dirty="0"/>
              <a:t>Mascara de </a:t>
            </a:r>
            <a:r>
              <a:rPr lang="pt-BR" dirty="0" err="1"/>
              <a:t>SubRede</a:t>
            </a:r>
            <a:endParaRPr lang="pt-BR" dirty="0"/>
          </a:p>
          <a:p>
            <a:r>
              <a:rPr lang="pt-BR" dirty="0" err="1"/>
              <a:t>Gatway</a:t>
            </a:r>
            <a:r>
              <a:rPr lang="pt-BR" dirty="0"/>
              <a:t> Padrão</a:t>
            </a:r>
          </a:p>
          <a:p>
            <a:r>
              <a:rPr lang="pt-BR" dirty="0"/>
              <a:t>Excluir IPv6</a:t>
            </a:r>
          </a:p>
          <a:p>
            <a:endParaRPr lang="pt-BR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8AD12C3A-C5EB-4EBE-D699-800EA4164348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713225" y="3761328"/>
            <a:ext cx="4431980" cy="356400"/>
          </a:xfrm>
        </p:spPr>
        <p:txBody>
          <a:bodyPr anchor="ctr"/>
          <a:lstStyle/>
          <a:p>
            <a:r>
              <a:rPr lang="pt-BR" dirty="0"/>
              <a:t>Definir Endereço IPv4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851E70EB-8206-E95F-D9F1-ABD6CBF31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Configuração Pós-Instalação</a:t>
            </a:r>
          </a:p>
        </p:txBody>
      </p:sp>
    </p:spTree>
    <p:extLst>
      <p:ext uri="{BB962C8B-B14F-4D97-AF65-F5344CB8AC3E}">
        <p14:creationId xmlns:p14="http://schemas.microsoft.com/office/powerpoint/2010/main" val="3093937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2B3F8-F7B4-4E73-82F5-A271B187F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</p:spPr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máquina</a:t>
            </a:r>
            <a:r>
              <a:rPr lang="en-US" dirty="0"/>
              <a:t> virtual</a:t>
            </a:r>
          </a:p>
        </p:txBody>
      </p:sp>
      <p:sp>
        <p:nvSpPr>
          <p:cNvPr id="9" name="Google Shape;381;p33">
            <a:extLst>
              <a:ext uri="{FF2B5EF4-FFF2-40B4-BE49-F238E27FC236}">
                <a16:creationId xmlns:a16="http://schemas.microsoft.com/office/drawing/2014/main" id="{FE1533C8-F89E-46F3-98EA-96C84208649B}"/>
              </a:ext>
            </a:extLst>
          </p:cNvPr>
          <p:cNvSpPr txBox="1">
            <a:spLocks/>
          </p:cNvSpPr>
          <p:nvPr/>
        </p:nvSpPr>
        <p:spPr>
          <a:xfrm>
            <a:off x="2527950" y="1390211"/>
            <a:ext cx="4088100" cy="2458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 Medium"/>
              <a:buNone/>
              <a:defRPr sz="34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 b="0" i="0" u="none" strike="noStrike" cap="none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 b="0" i="0" u="none" strike="noStrike" cap="none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 b="0" i="0" u="none" strike="noStrike" cap="none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 b="0" i="0" u="none" strike="noStrike" cap="none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 b="0" i="0" u="none" strike="noStrike" cap="none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 b="0" i="0" u="none" strike="noStrike" cap="none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 b="0" i="0" u="none" strike="noStrike" cap="none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 b="0" i="0" u="none" strike="noStrike" cap="none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r>
              <a:rPr lang="en-US" dirty="0" err="1"/>
              <a:t>Acesse</a:t>
            </a:r>
            <a:r>
              <a:rPr lang="en-US" dirty="0"/>
              <a:t> o </a:t>
            </a:r>
            <a:r>
              <a:rPr lang="en-US" dirty="0" err="1"/>
              <a:t>arquivo</a:t>
            </a:r>
            <a:r>
              <a:rPr lang="en-US" dirty="0"/>
              <a:t> “Windows Server Tutorial.pdf”</a:t>
            </a:r>
          </a:p>
        </p:txBody>
      </p:sp>
    </p:spTree>
    <p:extLst>
      <p:ext uri="{BB962C8B-B14F-4D97-AF65-F5344CB8AC3E}">
        <p14:creationId xmlns:p14="http://schemas.microsoft.com/office/powerpoint/2010/main" val="2421387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08B1D84-2978-4D21-9708-643D1903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015" y="1311660"/>
            <a:ext cx="4705970" cy="1142100"/>
          </a:xfrm>
        </p:spPr>
        <p:txBody>
          <a:bodyPr/>
          <a:lstStyle/>
          <a:p>
            <a:r>
              <a:rPr lang="pt-BR" dirty="0"/>
              <a:t>04 Active </a:t>
            </a:r>
            <a:r>
              <a:rPr lang="pt-BR" dirty="0" err="1"/>
              <a:t>Directory</a:t>
            </a:r>
            <a:endParaRPr lang="en-US" dirty="0"/>
          </a:p>
        </p:txBody>
      </p:sp>
      <p:sp>
        <p:nvSpPr>
          <p:cNvPr id="41" name="Subtitle 40">
            <a:extLst>
              <a:ext uri="{FF2B5EF4-FFF2-40B4-BE49-F238E27FC236}">
                <a16:creationId xmlns:a16="http://schemas.microsoft.com/office/drawing/2014/main" id="{7A119FC6-6289-4787-B731-AAA9A9ADF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7950" y="2543074"/>
            <a:ext cx="4088100" cy="1653005"/>
          </a:xfrm>
        </p:spPr>
        <p:txBody>
          <a:bodyPr/>
          <a:lstStyle/>
          <a:p>
            <a:pPr algn="l"/>
            <a:r>
              <a:rPr lang="pt-BR" dirty="0"/>
              <a:t>Domain</a:t>
            </a:r>
          </a:p>
          <a:p>
            <a:pPr algn="l"/>
            <a:r>
              <a:rPr lang="pt-BR" dirty="0"/>
              <a:t>Domain </a:t>
            </a:r>
            <a:r>
              <a:rPr lang="pt-BR" dirty="0" err="1"/>
              <a:t>Controller</a:t>
            </a:r>
            <a:endParaRPr lang="pt-BR" dirty="0"/>
          </a:p>
          <a:p>
            <a:pPr algn="l"/>
            <a:r>
              <a:rPr lang="pt-BR" dirty="0"/>
              <a:t>Active </a:t>
            </a:r>
            <a:r>
              <a:rPr lang="pt-BR" dirty="0" err="1"/>
              <a:t>Directory</a:t>
            </a:r>
            <a:endParaRPr lang="pt-BR" dirty="0"/>
          </a:p>
          <a:p>
            <a:pPr algn="l"/>
            <a:r>
              <a:rPr lang="pt-BR" dirty="0"/>
              <a:t>Estrutura hierárquica (Florestas, árvores, domínios e </a:t>
            </a:r>
            <a:r>
              <a:rPr lang="pt-BR" dirty="0" err="1"/>
              <a:t>OU’s</a:t>
            </a:r>
            <a:r>
              <a:rPr lang="pt-BR" dirty="0"/>
              <a:t>)</a:t>
            </a:r>
          </a:p>
          <a:p>
            <a:pPr algn="l"/>
            <a:r>
              <a:rPr lang="pt-BR" dirty="0" err="1"/>
              <a:t>Functional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en-US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2658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80FB0E-577D-4F44-8651-0914CAEE4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4" y="2683050"/>
            <a:ext cx="3797815" cy="2460450"/>
          </a:xfrm>
        </p:spPr>
        <p:txBody>
          <a:bodyPr/>
          <a:lstStyle/>
          <a:p>
            <a:r>
              <a:rPr lang="pt-BR" dirty="0"/>
              <a:t>A identificação de autonomia administrativa, autoridade ou controle dentro da internet.</a:t>
            </a:r>
          </a:p>
          <a:p>
            <a:endParaRPr lang="pt-BR" dirty="0"/>
          </a:p>
          <a:p>
            <a:r>
              <a:rPr lang="pt-BR" dirty="0"/>
              <a:t>“Um domínio contém os componentes lógicos para atingir um determinado objetivo administrativo”</a:t>
            </a:r>
          </a:p>
          <a:p>
            <a:endParaRPr lang="pt-BR" dirty="0"/>
          </a:p>
          <a:p>
            <a:r>
              <a:rPr lang="pt-BR" dirty="0"/>
              <a:t>“Limites de segurança para os objetos dentro dele”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21F073-CAA3-4E81-9D15-E0B2AD0C52F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85375" y="2683049"/>
            <a:ext cx="3545400" cy="2460451"/>
          </a:xfrm>
        </p:spPr>
        <p:txBody>
          <a:bodyPr/>
          <a:lstStyle/>
          <a:p>
            <a:r>
              <a:rPr lang="pt-BR" dirty="0"/>
              <a:t>“facens.br”</a:t>
            </a:r>
          </a:p>
          <a:p>
            <a:r>
              <a:rPr lang="pt-BR" dirty="0"/>
              <a:t>“microsoft.com”</a:t>
            </a:r>
          </a:p>
          <a:p>
            <a:r>
              <a:rPr lang="pt-BR" dirty="0"/>
              <a:t>“gov.br”</a:t>
            </a:r>
          </a:p>
          <a:p>
            <a:endParaRPr lang="pt-BR" dirty="0"/>
          </a:p>
          <a:p>
            <a:endParaRPr lang="pt-BR" dirty="0"/>
          </a:p>
          <a:p>
            <a:pPr marL="139700" indent="0">
              <a:buNone/>
            </a:pPr>
            <a:r>
              <a:rPr lang="pt-BR" dirty="0"/>
              <a:t>Todos acima são domínios primários.</a:t>
            </a:r>
          </a:p>
          <a:p>
            <a:pPr marL="139700" indent="0">
              <a:buNone/>
            </a:pPr>
            <a:endParaRPr lang="pt-BR" dirty="0"/>
          </a:p>
          <a:p>
            <a:pPr marL="139700" indent="0">
              <a:buNone/>
            </a:pPr>
            <a:r>
              <a:rPr lang="pt-BR" dirty="0"/>
              <a:t>O “.com” e “.</a:t>
            </a:r>
            <a:r>
              <a:rPr lang="pt-BR" dirty="0" err="1"/>
              <a:t>br</a:t>
            </a:r>
            <a:r>
              <a:rPr lang="pt-BR" dirty="0"/>
              <a:t>” são top-</a:t>
            </a:r>
            <a:r>
              <a:rPr lang="pt-BR" dirty="0" err="1"/>
              <a:t>level</a:t>
            </a:r>
            <a:r>
              <a:rPr lang="pt-BR" dirty="0"/>
              <a:t> </a:t>
            </a:r>
            <a:r>
              <a:rPr lang="pt-BR" dirty="0" err="1"/>
              <a:t>domains</a:t>
            </a:r>
            <a:r>
              <a:rPr lang="pt-BR" dirty="0"/>
              <a:t> (ou, sufixos de domínios).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EB1E07-ADCF-4F32-9A16-85F6F27F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Domínio (</a:t>
            </a:r>
            <a:r>
              <a:rPr lang="pt-BR" i="1" dirty="0"/>
              <a:t>Domain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A23EFF8-9F41-4A14-A71D-CE2A9B99372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pt-BR" dirty="0"/>
              <a:t>Um domínio é....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ED3AB47-EF93-4F0C-8F0F-A5C3438EAF27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pt-BR" dirty="0"/>
              <a:t>Exemplos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34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67A3FD-8B88-4FE3-8496-DFEABBDE5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4925" y="1761725"/>
            <a:ext cx="4874100" cy="2807400"/>
          </a:xfrm>
        </p:spPr>
        <p:txBody>
          <a:bodyPr/>
          <a:lstStyle/>
          <a:p>
            <a:r>
              <a:rPr lang="pt-BR" dirty="0"/>
              <a:t>Servidor que armazena o Active </a:t>
            </a:r>
            <a:r>
              <a:rPr lang="pt-BR" dirty="0" err="1"/>
              <a:t>Directory</a:t>
            </a:r>
            <a:r>
              <a:rPr lang="pt-BR" dirty="0"/>
              <a:t>;</a:t>
            </a:r>
          </a:p>
          <a:p>
            <a:r>
              <a:rPr lang="pt-BR" dirty="0"/>
              <a:t>Servidor que responde os pedidos de autenticação em um domínio Windows - </a:t>
            </a:r>
            <a:r>
              <a:rPr lang="pt-BR" i="1" dirty="0"/>
              <a:t>login</a:t>
            </a:r>
            <a:r>
              <a:rPr lang="pt-BR" dirty="0"/>
              <a:t>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Acrônimo DC;</a:t>
            </a:r>
          </a:p>
          <a:p>
            <a:endParaRPr lang="pt-B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AA9A18-AB17-408D-9B5A-65536AE9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Domain </a:t>
            </a:r>
            <a:r>
              <a:rPr lang="pt-BR" dirty="0" err="1"/>
              <a:t>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470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464A4E-64A5-43A9-A432-CB3C8AA01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4925" y="1289776"/>
            <a:ext cx="4874100" cy="2807400"/>
          </a:xfrm>
        </p:spPr>
        <p:txBody>
          <a:bodyPr/>
          <a:lstStyle/>
          <a:p>
            <a:r>
              <a:rPr lang="pt-BR" i="1" dirty="0"/>
              <a:t>Plataforma onde se constrói uma estrutura hierárquica para armazenar objetos tais como nomes de usuários, senhas e contas.</a:t>
            </a:r>
          </a:p>
          <a:p>
            <a:endParaRPr lang="pt-BR" i="1" dirty="0"/>
          </a:p>
          <a:p>
            <a:r>
              <a:rPr lang="pt-BR" dirty="0"/>
              <a:t>O AD armazena uma base de dados com informações que serão utilizadas para garantir a autenticação dentro de uma rede.</a:t>
            </a:r>
          </a:p>
          <a:p>
            <a:endParaRPr lang="pt-BR" dirty="0"/>
          </a:p>
          <a:p>
            <a:r>
              <a:rPr lang="pt-BR" dirty="0"/>
              <a:t>Uma vez autenticado, vários programas podem usar o mesmo token de autenticação daquele usuário.</a:t>
            </a:r>
          </a:p>
          <a:p>
            <a:endParaRPr lang="pt-BR" dirty="0"/>
          </a:p>
          <a:p>
            <a:r>
              <a:rPr lang="pt-BR" dirty="0"/>
              <a:t>O Active </a:t>
            </a:r>
            <a:r>
              <a:rPr lang="pt-BR" dirty="0" err="1"/>
              <a:t>Directory</a:t>
            </a:r>
            <a:r>
              <a:rPr lang="pt-BR" dirty="0"/>
              <a:t> usa um armazenamento de </a:t>
            </a:r>
            <a:r>
              <a:rPr lang="pt-BR" b="1" dirty="0"/>
              <a:t>dados estruturado</a:t>
            </a:r>
            <a:r>
              <a:rPr lang="pt-BR" dirty="0"/>
              <a:t> como base para uma </a:t>
            </a:r>
            <a:r>
              <a:rPr lang="pt-BR" b="1" dirty="0"/>
              <a:t>organização lógica </a:t>
            </a:r>
            <a:r>
              <a:rPr lang="pt-BR" dirty="0"/>
              <a:t>e hierárquica de informações de diretório.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B1E26C9-678F-4331-B9DB-15157BE04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</p:spPr>
        <p:txBody>
          <a:bodyPr/>
          <a:lstStyle/>
          <a:p>
            <a:pPr algn="l"/>
            <a:r>
              <a:rPr lang="en-US" dirty="0"/>
              <a:t>Active Directory</a:t>
            </a:r>
          </a:p>
        </p:txBody>
      </p:sp>
    </p:spTree>
    <p:extLst>
      <p:ext uri="{BB962C8B-B14F-4D97-AF65-F5344CB8AC3E}">
        <p14:creationId xmlns:p14="http://schemas.microsoft.com/office/powerpoint/2010/main" val="1873370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5E863C5-EE52-4F9E-BC49-7C42F375C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07</a:t>
            </a:r>
            <a:endParaRPr lang="en-US" dirty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70920F6B-B223-4159-BD5D-62407BECD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100" y="2478587"/>
            <a:ext cx="2551200" cy="484800"/>
          </a:xfrm>
        </p:spPr>
        <p:txBody>
          <a:bodyPr/>
          <a:lstStyle/>
          <a:p>
            <a:r>
              <a:rPr lang="pt-BR" dirty="0"/>
              <a:t>Controle e distribuição de </a:t>
            </a:r>
            <a:r>
              <a:rPr lang="pt-BR" dirty="0" err="1"/>
              <a:t>IPs</a:t>
            </a:r>
            <a:endParaRPr lang="pt-BR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A984821F-0981-4933-B194-4DEB5F25931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pt-BR" dirty="0"/>
              <a:t>08</a:t>
            </a:r>
            <a:endParaRPr lang="en-US" dirty="0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4FC4C024-16F6-428B-9BE0-1C1FD080098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pt-BR" dirty="0"/>
              <a:t>Aplicando políticas</a:t>
            </a:r>
            <a:endParaRPr lang="en-US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8795993-EB43-4F7A-81C9-C1442B60CF57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pt-BR"/>
              <a:t>09</a:t>
            </a:r>
            <a:endParaRPr lang="en-US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F6400990-8270-429F-80BE-4D7CBBBE79BC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873500" y="2437250"/>
            <a:ext cx="3075815" cy="484800"/>
          </a:xfrm>
        </p:spPr>
        <p:txBody>
          <a:bodyPr/>
          <a:lstStyle/>
          <a:p>
            <a:r>
              <a:rPr lang="pt-BR" err="1"/>
              <a:t>CVEs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E6FB8A22-B8DA-491C-9318-7D3CA983BAB9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pt-BR"/>
              <a:t>10</a:t>
            </a:r>
            <a:endParaRPr lang="en-US" dirty="0"/>
          </a:p>
        </p:txBody>
      </p:sp>
      <p:sp>
        <p:nvSpPr>
          <p:cNvPr id="30" name="Subtitle 29">
            <a:extLst>
              <a:ext uri="{FF2B5EF4-FFF2-40B4-BE49-F238E27FC236}">
                <a16:creationId xmlns:a16="http://schemas.microsoft.com/office/drawing/2014/main" id="{84E2C640-FE9E-4332-A381-1FAD6DB5283F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713225" y="1960863"/>
            <a:ext cx="2806022" cy="339900"/>
          </a:xfrm>
        </p:spPr>
        <p:txBody>
          <a:bodyPr/>
          <a:lstStyle/>
          <a:p>
            <a:r>
              <a:rPr lang="pt-BR" dirty="0"/>
              <a:t>DHCP</a:t>
            </a:r>
          </a:p>
        </p:txBody>
      </p:sp>
      <p:sp>
        <p:nvSpPr>
          <p:cNvPr id="31" name="Subtitle 30">
            <a:extLst>
              <a:ext uri="{FF2B5EF4-FFF2-40B4-BE49-F238E27FC236}">
                <a16:creationId xmlns:a16="http://schemas.microsoft.com/office/drawing/2014/main" id="{3ED3288F-0411-4D6B-9B58-713FE04940C8}"/>
              </a:ext>
            </a:extLst>
          </p:cNvPr>
          <p:cNvSpPr>
            <a:spLocks noGrp="1"/>
          </p:cNvSpPr>
          <p:nvPr>
            <p:ph type="subTitle" idx="16"/>
          </p:nvPr>
        </p:nvSpPr>
        <p:spPr>
          <a:xfrm>
            <a:off x="3178490" y="1962150"/>
            <a:ext cx="2803231" cy="339900"/>
          </a:xfrm>
        </p:spPr>
        <p:txBody>
          <a:bodyPr/>
          <a:lstStyle/>
          <a:p>
            <a:r>
              <a:rPr lang="pt-BR" dirty="0"/>
              <a:t>GPMC</a:t>
            </a:r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3257A9ED-FD8A-4C87-B831-A959000F3D9A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5879200" y="1962150"/>
            <a:ext cx="2899040" cy="3399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/>
              <a:t>Segurança</a:t>
            </a:r>
            <a:endParaRPr lang="en-US" dirty="0"/>
          </a:p>
        </p:txBody>
      </p:sp>
      <p:sp>
        <p:nvSpPr>
          <p:cNvPr id="33" name="Subtitle 32">
            <a:extLst>
              <a:ext uri="{FF2B5EF4-FFF2-40B4-BE49-F238E27FC236}">
                <a16:creationId xmlns:a16="http://schemas.microsoft.com/office/drawing/2014/main" id="{9885EC1D-BEE2-4811-92EE-78F7987034ED}"/>
              </a:ext>
            </a:extLst>
          </p:cNvPr>
          <p:cNvSpPr>
            <a:spLocks noGrp="1"/>
          </p:cNvSpPr>
          <p:nvPr>
            <p:ph type="subTitle" idx="18"/>
          </p:nvPr>
        </p:nvSpPr>
        <p:spPr/>
        <p:txBody>
          <a:bodyPr/>
          <a:lstStyle/>
          <a:p>
            <a:r>
              <a:rPr lang="pt-BR"/>
              <a:t>Conclusão</a:t>
            </a:r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8716CD11-B779-4CF9-B5CC-47F3668F71C2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713225" y="539500"/>
            <a:ext cx="7717500" cy="612900"/>
          </a:xfrm>
        </p:spPr>
        <p:txBody>
          <a:bodyPr/>
          <a:lstStyle/>
          <a:p>
            <a:r>
              <a:rPr lang="pt-BR" dirty="0"/>
              <a:t>Agenda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E814E3-9829-D283-A26E-DCF16439E27B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000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5F933B-BCD4-490D-9C83-6980C90F1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Active </a:t>
            </a:r>
            <a:r>
              <a:rPr lang="en-US"/>
              <a:t>Directory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AB0EDD3-09C8-44E1-A6DF-EFE3B3456561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 anchor="ctr"/>
          <a:lstStyle/>
          <a:p>
            <a:r>
              <a:rPr lang="pt-BR" dirty="0"/>
              <a:t>Autenticação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3109A48C-BCAC-4AE7-8B52-70A552FBAE7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 anchor="ctr"/>
          <a:lstStyle/>
          <a:p>
            <a:r>
              <a:rPr lang="pt-BR" dirty="0"/>
              <a:t>Autorização</a:t>
            </a:r>
            <a:endParaRPr lang="en-US" dirty="0"/>
          </a:p>
        </p:txBody>
      </p:sp>
      <p:sp>
        <p:nvSpPr>
          <p:cNvPr id="13" name="Subtitle 6">
            <a:extLst>
              <a:ext uri="{FF2B5EF4-FFF2-40B4-BE49-F238E27FC236}">
                <a16:creationId xmlns:a16="http://schemas.microsoft.com/office/drawing/2014/main" id="{E77FC20F-F750-4699-AD6F-6C9630E37697}"/>
              </a:ext>
            </a:extLst>
          </p:cNvPr>
          <p:cNvSpPr txBox="1">
            <a:spLocks/>
          </p:cNvSpPr>
          <p:nvPr/>
        </p:nvSpPr>
        <p:spPr>
          <a:xfrm>
            <a:off x="715825" y="2870426"/>
            <a:ext cx="3545400" cy="52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r>
              <a:rPr lang="pt-BR" dirty="0"/>
              <a:t>Alta Disponibilidade</a:t>
            </a:r>
            <a:endParaRPr lang="en-US" dirty="0"/>
          </a:p>
        </p:txBody>
      </p:sp>
      <p:sp>
        <p:nvSpPr>
          <p:cNvPr id="14" name="Subtitle 6">
            <a:extLst>
              <a:ext uri="{FF2B5EF4-FFF2-40B4-BE49-F238E27FC236}">
                <a16:creationId xmlns:a16="http://schemas.microsoft.com/office/drawing/2014/main" id="{177F2057-FF8F-420F-956F-D440F85C5472}"/>
              </a:ext>
            </a:extLst>
          </p:cNvPr>
          <p:cNvSpPr txBox="1">
            <a:spLocks/>
          </p:cNvSpPr>
          <p:nvPr/>
        </p:nvSpPr>
        <p:spPr>
          <a:xfrm>
            <a:off x="715825" y="3676402"/>
            <a:ext cx="3545400" cy="52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r>
              <a:rPr lang="pt-BR" dirty="0" err="1"/>
              <a:t>Auditável</a:t>
            </a:r>
            <a:endParaRPr lang="en-US" dirty="0"/>
          </a:p>
        </p:txBody>
      </p:sp>
      <p:sp>
        <p:nvSpPr>
          <p:cNvPr id="16" name="Subtitle 6">
            <a:extLst>
              <a:ext uri="{FF2B5EF4-FFF2-40B4-BE49-F238E27FC236}">
                <a16:creationId xmlns:a16="http://schemas.microsoft.com/office/drawing/2014/main" id="{321E6EAD-1C9F-4F20-9E20-047516426779}"/>
              </a:ext>
            </a:extLst>
          </p:cNvPr>
          <p:cNvSpPr txBox="1">
            <a:spLocks/>
          </p:cNvSpPr>
          <p:nvPr/>
        </p:nvSpPr>
        <p:spPr>
          <a:xfrm>
            <a:off x="4885373" y="2871683"/>
            <a:ext cx="3545400" cy="52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r>
              <a:rPr lang="pt-BR" dirty="0"/>
              <a:t>SSO Single </a:t>
            </a:r>
            <a:r>
              <a:rPr lang="pt-BR" dirty="0" err="1"/>
              <a:t>Sign-on</a:t>
            </a:r>
            <a:endParaRPr lang="en-US" dirty="0"/>
          </a:p>
        </p:txBody>
      </p:sp>
      <p:sp>
        <p:nvSpPr>
          <p:cNvPr id="17" name="Subtitle 6">
            <a:extLst>
              <a:ext uri="{FF2B5EF4-FFF2-40B4-BE49-F238E27FC236}">
                <a16:creationId xmlns:a16="http://schemas.microsoft.com/office/drawing/2014/main" id="{4461B6C2-AA57-4326-A25E-AFE48947B217}"/>
              </a:ext>
            </a:extLst>
          </p:cNvPr>
          <p:cNvSpPr txBox="1">
            <a:spLocks/>
          </p:cNvSpPr>
          <p:nvPr/>
        </p:nvSpPr>
        <p:spPr>
          <a:xfrm>
            <a:off x="4885373" y="3676402"/>
            <a:ext cx="3545400" cy="52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r>
              <a:rPr lang="pt-BR" dirty="0"/>
              <a:t>Não repúdio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57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6CBF70-A788-44EB-B176-359C17D6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Active </a:t>
            </a:r>
            <a:r>
              <a:rPr lang="pt-BR" dirty="0" err="1"/>
              <a:t>Directory</a:t>
            </a:r>
            <a:endParaRPr lang="en-US" dirty="0"/>
          </a:p>
        </p:txBody>
      </p:sp>
      <p:grpSp>
        <p:nvGrpSpPr>
          <p:cNvPr id="5" name="Google Shape;9145;p92">
            <a:extLst>
              <a:ext uri="{FF2B5EF4-FFF2-40B4-BE49-F238E27FC236}">
                <a16:creationId xmlns:a16="http://schemas.microsoft.com/office/drawing/2014/main" id="{3C8B7DCE-034E-4E86-8332-B74244884E96}"/>
              </a:ext>
            </a:extLst>
          </p:cNvPr>
          <p:cNvGrpSpPr/>
          <p:nvPr/>
        </p:nvGrpSpPr>
        <p:grpSpPr>
          <a:xfrm>
            <a:off x="3826685" y="1401895"/>
            <a:ext cx="2019717" cy="2734515"/>
            <a:chOff x="6974158" y="2789537"/>
            <a:chExt cx="255247" cy="327458"/>
          </a:xfrm>
          <a:solidFill>
            <a:schemeClr val="accent1"/>
          </a:solidFill>
        </p:grpSpPr>
        <p:sp>
          <p:nvSpPr>
            <p:cNvPr id="6" name="Google Shape;9146;p92">
              <a:extLst>
                <a:ext uri="{FF2B5EF4-FFF2-40B4-BE49-F238E27FC236}">
                  <a16:creationId xmlns:a16="http://schemas.microsoft.com/office/drawing/2014/main" id="{0E5435B3-FCB2-4BA3-8C01-72E2DB643A2B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147;p92">
              <a:extLst>
                <a:ext uri="{FF2B5EF4-FFF2-40B4-BE49-F238E27FC236}">
                  <a16:creationId xmlns:a16="http://schemas.microsoft.com/office/drawing/2014/main" id="{649D38EA-5C03-440F-AEC5-84D1242C2494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148;p92">
              <a:extLst>
                <a:ext uri="{FF2B5EF4-FFF2-40B4-BE49-F238E27FC236}">
                  <a16:creationId xmlns:a16="http://schemas.microsoft.com/office/drawing/2014/main" id="{CB051D73-CB2B-4630-A67E-E734953F636D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49;p92">
              <a:extLst>
                <a:ext uri="{FF2B5EF4-FFF2-40B4-BE49-F238E27FC236}">
                  <a16:creationId xmlns:a16="http://schemas.microsoft.com/office/drawing/2014/main" id="{C0120417-E49C-4AB5-8FB4-8027EE7ED742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150;p92">
              <a:extLst>
                <a:ext uri="{FF2B5EF4-FFF2-40B4-BE49-F238E27FC236}">
                  <a16:creationId xmlns:a16="http://schemas.microsoft.com/office/drawing/2014/main" id="{CA932D22-55C5-4EC4-A16F-8DD17469BC00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51;p92">
              <a:extLst>
                <a:ext uri="{FF2B5EF4-FFF2-40B4-BE49-F238E27FC236}">
                  <a16:creationId xmlns:a16="http://schemas.microsoft.com/office/drawing/2014/main" id="{ACBA6056-47E1-4371-8931-2FE1D50D4256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9021;p92">
            <a:extLst>
              <a:ext uri="{FF2B5EF4-FFF2-40B4-BE49-F238E27FC236}">
                <a16:creationId xmlns:a16="http://schemas.microsoft.com/office/drawing/2014/main" id="{B66F5B32-AEC0-47CB-B6EE-07083209C652}"/>
              </a:ext>
            </a:extLst>
          </p:cNvPr>
          <p:cNvGrpSpPr/>
          <p:nvPr/>
        </p:nvGrpSpPr>
        <p:grpSpPr>
          <a:xfrm>
            <a:off x="6735321" y="1719618"/>
            <a:ext cx="2830791" cy="2367887"/>
            <a:chOff x="1958520" y="2302574"/>
            <a:chExt cx="359213" cy="327807"/>
          </a:xfrm>
          <a:solidFill>
            <a:schemeClr val="bg2"/>
          </a:solidFill>
        </p:grpSpPr>
        <p:sp>
          <p:nvSpPr>
            <p:cNvPr id="14" name="Google Shape;9022;p92">
              <a:extLst>
                <a:ext uri="{FF2B5EF4-FFF2-40B4-BE49-F238E27FC236}">
                  <a16:creationId xmlns:a16="http://schemas.microsoft.com/office/drawing/2014/main" id="{70A37629-4F87-45CA-B120-90B03E01F409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23;p92">
              <a:extLst>
                <a:ext uri="{FF2B5EF4-FFF2-40B4-BE49-F238E27FC236}">
                  <a16:creationId xmlns:a16="http://schemas.microsoft.com/office/drawing/2014/main" id="{B73F9A47-39E1-48D4-9D22-8D32AAB1B3E0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024;p92">
              <a:extLst>
                <a:ext uri="{FF2B5EF4-FFF2-40B4-BE49-F238E27FC236}">
                  <a16:creationId xmlns:a16="http://schemas.microsoft.com/office/drawing/2014/main" id="{70B5FB79-D3ED-4FEC-A0A5-6F7C5D6BAC6B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9021;p92">
            <a:extLst>
              <a:ext uri="{FF2B5EF4-FFF2-40B4-BE49-F238E27FC236}">
                <a16:creationId xmlns:a16="http://schemas.microsoft.com/office/drawing/2014/main" id="{85F2C7A8-A7B9-41DE-AF7C-DBFD50740031}"/>
              </a:ext>
            </a:extLst>
          </p:cNvPr>
          <p:cNvGrpSpPr/>
          <p:nvPr/>
        </p:nvGrpSpPr>
        <p:grpSpPr>
          <a:xfrm>
            <a:off x="333464" y="1721567"/>
            <a:ext cx="2830791" cy="2367887"/>
            <a:chOff x="1958520" y="2302574"/>
            <a:chExt cx="359213" cy="327807"/>
          </a:xfrm>
          <a:solidFill>
            <a:schemeClr val="bg2"/>
          </a:solidFill>
        </p:grpSpPr>
        <p:sp>
          <p:nvSpPr>
            <p:cNvPr id="18" name="Google Shape;9022;p92">
              <a:extLst>
                <a:ext uri="{FF2B5EF4-FFF2-40B4-BE49-F238E27FC236}">
                  <a16:creationId xmlns:a16="http://schemas.microsoft.com/office/drawing/2014/main" id="{34C7BDDA-2289-4127-8961-A7043E504E69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023;p92">
              <a:extLst>
                <a:ext uri="{FF2B5EF4-FFF2-40B4-BE49-F238E27FC236}">
                  <a16:creationId xmlns:a16="http://schemas.microsoft.com/office/drawing/2014/main" id="{4CDA2912-51EF-4785-973E-89B726632EB4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24;p92">
              <a:extLst>
                <a:ext uri="{FF2B5EF4-FFF2-40B4-BE49-F238E27FC236}">
                  <a16:creationId xmlns:a16="http://schemas.microsoft.com/office/drawing/2014/main" id="{67219A3B-FAD3-44A4-BF4D-8AF5EBDD9B9A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FD6C324-8473-4958-91D6-D1C52D155C23}"/>
              </a:ext>
            </a:extLst>
          </p:cNvPr>
          <p:cNvSpPr txBox="1"/>
          <p:nvPr/>
        </p:nvSpPr>
        <p:spPr>
          <a:xfrm>
            <a:off x="687733" y="2841018"/>
            <a:ext cx="2111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2"/>
                </a:solidFill>
                <a:latin typeface="Overpass" panose="020B0604020202020204" charset="0"/>
              </a:rPr>
              <a:t>Username</a:t>
            </a:r>
            <a:r>
              <a:rPr lang="pt-BR" dirty="0">
                <a:solidFill>
                  <a:schemeClr val="accent2"/>
                </a:solidFill>
                <a:latin typeface="Overpass" panose="020B0604020202020204" charset="0"/>
              </a:rPr>
              <a:t>: </a:t>
            </a:r>
            <a:r>
              <a:rPr lang="pt-BR" dirty="0" err="1">
                <a:solidFill>
                  <a:schemeClr val="accent2"/>
                </a:solidFill>
                <a:latin typeface="Overpass" panose="020B0604020202020204" charset="0"/>
              </a:rPr>
              <a:t>GdAmoedo</a:t>
            </a:r>
            <a:endParaRPr lang="en-US" dirty="0">
              <a:solidFill>
                <a:schemeClr val="accent2"/>
              </a:solidFill>
              <a:latin typeface="Overpass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0D3264-A67F-488C-9689-37DC0B498B9F}"/>
              </a:ext>
            </a:extLst>
          </p:cNvPr>
          <p:cNvSpPr txBox="1"/>
          <p:nvPr/>
        </p:nvSpPr>
        <p:spPr>
          <a:xfrm>
            <a:off x="7163847" y="2841018"/>
            <a:ext cx="2111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2"/>
                </a:solidFill>
                <a:latin typeface="Overpass" panose="020B0604020202020204" charset="0"/>
              </a:rPr>
              <a:t>Username</a:t>
            </a:r>
            <a:r>
              <a:rPr lang="pt-BR" dirty="0">
                <a:solidFill>
                  <a:schemeClr val="accent2"/>
                </a:solidFill>
                <a:latin typeface="Overpass" panose="020B0604020202020204" charset="0"/>
              </a:rPr>
              <a:t>: </a:t>
            </a:r>
            <a:r>
              <a:rPr lang="pt-BR" dirty="0" err="1">
                <a:solidFill>
                  <a:schemeClr val="accent2"/>
                </a:solidFill>
                <a:latin typeface="Overpass" panose="020B0604020202020204" charset="0"/>
              </a:rPr>
              <a:t>GdAmoedo</a:t>
            </a:r>
            <a:endParaRPr lang="en-US" dirty="0">
              <a:solidFill>
                <a:schemeClr val="accent2"/>
              </a:solidFill>
              <a:latin typeface="Overpass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6911D7-19D0-4724-9904-C6A9661CC6BA}"/>
              </a:ext>
            </a:extLst>
          </p:cNvPr>
          <p:cNvSpPr txBox="1"/>
          <p:nvPr/>
        </p:nvSpPr>
        <p:spPr>
          <a:xfrm>
            <a:off x="3446401" y="4510091"/>
            <a:ext cx="3717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>
                <a:solidFill>
                  <a:schemeClr val="accent2"/>
                </a:solidFill>
                <a:latin typeface="Overpass" panose="020B0604020202020204" charset="0"/>
              </a:rPr>
              <a:t>Nem sempre uma “identidade digital” representa uma pessoa!</a:t>
            </a:r>
            <a:endParaRPr lang="en-US" b="1" i="1" dirty="0">
              <a:solidFill>
                <a:schemeClr val="accent2"/>
              </a:solidFill>
              <a:latin typeface="Overpas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852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A82B09-0581-B4F5-165D-D83D4880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Catálogo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6BFDA8-7E79-94F0-EDE4-18517807D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1224" y="2945720"/>
            <a:ext cx="5044461" cy="478200"/>
          </a:xfrm>
        </p:spPr>
        <p:txBody>
          <a:bodyPr/>
          <a:lstStyle/>
          <a:p>
            <a:r>
              <a:rPr lang="pt-BR" dirty="0"/>
              <a:t>O servidor valida o nome principal do usuário, para garantir o acesso a serviços apenas a contas autorizadas. 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4DBBB58-4271-B327-2967-79BC5049E11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941100" y="1934527"/>
            <a:ext cx="4947000" cy="478200"/>
          </a:xfrm>
        </p:spPr>
        <p:txBody>
          <a:bodyPr/>
          <a:lstStyle/>
          <a:p>
            <a:r>
              <a:rPr lang="pt-BR" dirty="0"/>
              <a:t>O servidor localiza objetos, tais como usuários e pastas, sempre que a pesquisa é realizada pro usuários.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CDBB227-D67B-7C7D-859D-74FE831F828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pt-BR" dirty="0"/>
              <a:t>Localização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767B7112-4612-E1DD-2056-A407126C61D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pt-BR"/>
              <a:t>Autenticação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AE7DD457-3241-9C19-DD51-922CA137D6A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941225" y="3956921"/>
            <a:ext cx="4947000" cy="733547"/>
          </a:xfrm>
        </p:spPr>
        <p:txBody>
          <a:bodyPr/>
          <a:lstStyle/>
          <a:p>
            <a:r>
              <a:rPr lang="pt-BR" dirty="0"/>
              <a:t>O catálogo global é utilizado por controladores para validar as referências a objetos de outros domínios na floresta. 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F0B15473-875D-A030-75C1-67228930BE6A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pt-BR"/>
              <a:t>Validação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DCBD1E8-153F-BF92-A21D-8F05A944DC3F}"/>
              </a:ext>
            </a:extLst>
          </p:cNvPr>
          <p:cNvSpPr txBox="1"/>
          <p:nvPr/>
        </p:nvSpPr>
        <p:spPr>
          <a:xfrm>
            <a:off x="648269" y="4835723"/>
            <a:ext cx="8495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17500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indent="-317500" algn="ctr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indent="-317500" algn="ctr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indent="-317500" algn="ctr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indent="-317500" algn="ctr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indent="-317500" algn="ctr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indent="-317500" algn="ctr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indent="-317500" algn="ctr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indent="-317500" algn="ctr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rPr lang="pt-BR" sz="1050" dirty="0"/>
              <a:t>Fonte: Microsoft </a:t>
            </a:r>
            <a:r>
              <a:rPr lang="pt-BR" sz="1050" dirty="0" err="1"/>
              <a:t>Learn</a:t>
            </a:r>
            <a:r>
              <a:rPr lang="pt-BR" sz="1050" dirty="0"/>
              <a:t>. Disponível em: https://learn.microsoft.com/pt-br/windows/win32/ad/global-catalog?source=recommendations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9830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464A4E-64A5-43A9-A432-CB3C8AA01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Active </a:t>
            </a:r>
            <a:r>
              <a:rPr lang="en-US" b="1" dirty="0"/>
              <a:t>Directory </a:t>
            </a:r>
            <a:r>
              <a:rPr lang="pt-BR" b="1" dirty="0"/>
              <a:t>é uma solução Microsoft! </a:t>
            </a:r>
          </a:p>
          <a:p>
            <a:endParaRPr lang="pt-BR" i="1" dirty="0"/>
          </a:p>
          <a:p>
            <a:r>
              <a:rPr lang="pt-BR" dirty="0"/>
              <a:t>Alternativas são:</a:t>
            </a:r>
          </a:p>
          <a:p>
            <a:pPr lvl="1"/>
            <a:r>
              <a:rPr lang="pt-BR" dirty="0"/>
              <a:t>Oracle </a:t>
            </a:r>
            <a:r>
              <a:rPr lang="en-US" dirty="0"/>
              <a:t>Directory </a:t>
            </a:r>
            <a:r>
              <a:rPr lang="pt-BR" dirty="0"/>
              <a:t>Service</a:t>
            </a:r>
          </a:p>
          <a:p>
            <a:pPr lvl="1"/>
            <a:r>
              <a:rPr lang="en-US" dirty="0"/>
              <a:t>Red Hat Directory Service</a:t>
            </a:r>
          </a:p>
          <a:p>
            <a:pPr lvl="1"/>
            <a:r>
              <a:rPr lang="pt-BR" dirty="0"/>
              <a:t>Novell </a:t>
            </a:r>
            <a:r>
              <a:rPr lang="en-US" dirty="0"/>
              <a:t>Directory </a:t>
            </a:r>
            <a:r>
              <a:rPr lang="pt-BR" dirty="0"/>
              <a:t>Services</a:t>
            </a:r>
          </a:p>
          <a:p>
            <a:pPr marL="165100" indent="0">
              <a:buNone/>
            </a:pPr>
            <a:endParaRPr lang="pt-BR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B1E26C9-678F-4331-B9DB-15157BE04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</p:spPr>
        <p:txBody>
          <a:bodyPr/>
          <a:lstStyle/>
          <a:p>
            <a:pPr algn="l"/>
            <a:r>
              <a:rPr lang="en-US"/>
              <a:t>Active Directory</a:t>
            </a:r>
            <a:endParaRPr lang="en-US" dirty="0"/>
          </a:p>
        </p:txBody>
      </p:sp>
      <p:pic>
        <p:nvPicPr>
          <p:cNvPr id="1026" name="Picture 2" descr="https://jumpcloud.com/wp-content/uploads/2016/07/AD1.png">
            <a:extLst>
              <a:ext uri="{FF2B5EF4-FFF2-40B4-BE49-F238E27FC236}">
                <a16:creationId xmlns:a16="http://schemas.microsoft.com/office/drawing/2014/main" id="{379AE13C-E396-44DE-9AD6-C6E1B98BF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735" y="2848553"/>
            <a:ext cx="4707990" cy="222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redhat.com/cms/managed-files/product-directory-server-slice1.png">
            <a:extLst>
              <a:ext uri="{FF2B5EF4-FFF2-40B4-BE49-F238E27FC236}">
                <a16:creationId xmlns:a16="http://schemas.microsoft.com/office/drawing/2014/main" id="{92378DC2-DBAF-454B-B8FA-D84CB68A7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69" y="2992840"/>
            <a:ext cx="2408872" cy="215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1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8474A-0392-45F2-9839-CD6084208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Instância completa de um Active </a:t>
            </a:r>
            <a:r>
              <a:rPr lang="pt-BR" dirty="0" err="1"/>
              <a:t>Directory</a:t>
            </a:r>
            <a:endParaRPr lang="pt-BR" dirty="0"/>
          </a:p>
          <a:p>
            <a:r>
              <a:rPr lang="pt-BR" dirty="0"/>
              <a:t>Domínio de maior nível hierárquico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“Não se pode ter um domínio com nível hierárquico mais alto que de uma floresta”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63AF6F-20B0-4EEB-82E9-21DA3E13416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Coleção de domínios organizados dentro de uma floresta.</a:t>
            </a:r>
          </a:p>
          <a:p>
            <a:endParaRPr lang="pt-BR" dirty="0"/>
          </a:p>
          <a:p>
            <a:r>
              <a:rPr lang="pt-BR" dirty="0"/>
              <a:t>Exemplo: Escritórios regionais.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95ABC-BB95-4474-8B6A-EEECED320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Hierárquica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C4E61A8-DDDC-4AA5-916C-0F1EF412F64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pt-BR" dirty="0"/>
              <a:t>Florestas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2F82A13-636A-41BA-898D-1AE60235000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885372" y="2064450"/>
            <a:ext cx="3679507" cy="522300"/>
          </a:xfrm>
        </p:spPr>
        <p:txBody>
          <a:bodyPr/>
          <a:lstStyle/>
          <a:p>
            <a:r>
              <a:rPr lang="pt-BR" dirty="0"/>
              <a:t>Árvores (...</a:t>
            </a:r>
            <a:r>
              <a:rPr lang="pt-BR" i="1" dirty="0"/>
              <a:t>de domínios...</a:t>
            </a:r>
            <a:r>
              <a:rPr lang="pt-B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28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8474A-0392-45F2-9839-CD6084208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Relação de um domínio (filho) pertencente ao domínio de nível hierárquico maior (pai).</a:t>
            </a:r>
          </a:p>
          <a:p>
            <a:endParaRPr lang="pt-BR" dirty="0"/>
          </a:p>
          <a:p>
            <a:r>
              <a:rPr lang="pt-BR" dirty="0"/>
              <a:t>Exemplo:</a:t>
            </a:r>
          </a:p>
          <a:p>
            <a:pPr lvl="1"/>
            <a:r>
              <a:rPr lang="pt-BR" dirty="0"/>
              <a:t>Pai: microsoft.com</a:t>
            </a:r>
          </a:p>
          <a:p>
            <a:pPr lvl="1"/>
            <a:r>
              <a:rPr lang="pt-BR" dirty="0"/>
              <a:t>Filho: docs.microsoft.com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63AF6F-20B0-4EEB-82E9-21DA3E13416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r>
              <a:rPr lang="pt-BR" dirty="0"/>
              <a:t>Uma vez dentro da OU, o objeto herda todas as configurações de segurança da OU.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95ABC-BB95-4474-8B6A-EEECED320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Hierárquica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C4E61A8-DDDC-4AA5-916C-0F1EF412F64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pt-BR" dirty="0"/>
              <a:t>Domínios pais e filhos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2F82A13-636A-41BA-898D-1AE60235000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pt-BR" dirty="0" err="1"/>
              <a:t>Organizational</a:t>
            </a:r>
            <a:r>
              <a:rPr lang="pt-BR" dirty="0"/>
              <a:t> </a:t>
            </a:r>
            <a:r>
              <a:rPr lang="pt-BR" dirty="0" err="1"/>
              <a:t>Unities</a:t>
            </a:r>
            <a:r>
              <a:rPr lang="pt-BR" dirty="0"/>
              <a:t> (OU)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29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E85A1-2DE8-4735-A2D0-B63E9431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Estrutura Hierárquica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B7134-54B1-42D7-A2EA-2E67ED147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1247450"/>
            <a:ext cx="5775960" cy="320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94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740247-B703-47FA-88F7-7D4F7242D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4990"/>
            <a:ext cx="7717500" cy="612900"/>
          </a:xfrm>
        </p:spPr>
        <p:txBody>
          <a:bodyPr/>
          <a:lstStyle/>
          <a:p>
            <a:pPr algn="l"/>
            <a:r>
              <a:rPr lang="pt-BR" dirty="0"/>
              <a:t>Estrutura Hierárquica</a:t>
            </a:r>
            <a:endParaRPr lang="en-US" dirty="0"/>
          </a:p>
        </p:txBody>
      </p:sp>
      <p:pic>
        <p:nvPicPr>
          <p:cNvPr id="1028" name="Picture 4" descr="https://miro.medium.com/max/1400/1*H0VJ08WNdz52H3JPgALGng.png">
            <a:extLst>
              <a:ext uri="{FF2B5EF4-FFF2-40B4-BE49-F238E27FC236}">
                <a16:creationId xmlns:a16="http://schemas.microsoft.com/office/drawing/2014/main" id="{1FF95399-CD7E-45B9-8AA0-7AA53DBEE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22" y="746760"/>
            <a:ext cx="7459905" cy="42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546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2934-80CA-438B-985A-44FFC535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err="1"/>
              <a:t>Functional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92D71-1257-49F4-BD22-1D73871E3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34"/>
          <a:stretch/>
        </p:blipFill>
        <p:spPr>
          <a:xfrm>
            <a:off x="154067" y="1442422"/>
            <a:ext cx="4320000" cy="262003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098789E-E08B-4EFE-A0B2-23984C17FFBD}"/>
              </a:ext>
            </a:extLst>
          </p:cNvPr>
          <p:cNvGrpSpPr/>
          <p:nvPr/>
        </p:nvGrpSpPr>
        <p:grpSpPr>
          <a:xfrm>
            <a:off x="4571975" y="1442422"/>
            <a:ext cx="4320000" cy="2942874"/>
            <a:chOff x="4771534" y="1808182"/>
            <a:chExt cx="4320000" cy="29428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73DA564-B2A5-4169-9B56-3E1EED71D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8828"/>
            <a:stretch/>
          </p:blipFill>
          <p:spPr>
            <a:xfrm>
              <a:off x="4771534" y="2001794"/>
              <a:ext cx="4320000" cy="27492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E4B7C4-4D49-41B5-A8F3-6E2EE09B0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96500"/>
            <a:stretch/>
          </p:blipFill>
          <p:spPr>
            <a:xfrm>
              <a:off x="4771534" y="1808182"/>
              <a:ext cx="4320000" cy="187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939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5">
            <a:extLst>
              <a:ext uri="{FF2B5EF4-FFF2-40B4-BE49-F238E27FC236}">
                <a16:creationId xmlns:a16="http://schemas.microsoft.com/office/drawing/2014/main" id="{B45CF9C9-E94C-636F-7DAD-27EFED1D6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49" y="2184449"/>
            <a:ext cx="6096983" cy="356400"/>
          </a:xfrm>
        </p:spPr>
        <p:txBody>
          <a:bodyPr/>
          <a:lstStyle/>
          <a:p>
            <a:r>
              <a:rPr lang="pt-BR" dirty="0"/>
              <a:t>http://marceloti.pe.hu/relacoes-de-confianca-active-directory/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31320C-562C-1D04-B59B-DE675DDFB95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D48CC7F4-BEA8-0B53-6213-0BB9B3EA698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 anchor="ctr"/>
          <a:lstStyle/>
          <a:p>
            <a:r>
              <a:rPr lang="pt-BR" dirty="0"/>
              <a:t>Transitividade</a:t>
            </a:r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E70778CF-6229-206A-FA84-21DD9635B5E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 anchor="ctr"/>
          <a:lstStyle/>
          <a:p>
            <a:r>
              <a:rPr lang="pt-BR" dirty="0"/>
              <a:t>Bidirecional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E9980026-BA1C-E341-BB9D-6347A2DC08C3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2BB2217-744A-31D2-D2EC-6BEF8773FE12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 anchor="ctr"/>
          <a:lstStyle/>
          <a:p>
            <a:r>
              <a:rPr lang="pt-BR" dirty="0"/>
              <a:t>Unidirecional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E6ED95-570D-FD83-56C4-16830FF4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Relações de Confiança</a:t>
            </a:r>
          </a:p>
        </p:txBody>
      </p:sp>
    </p:spTree>
    <p:extLst>
      <p:ext uri="{BB962C8B-B14F-4D97-AF65-F5344CB8AC3E}">
        <p14:creationId xmlns:p14="http://schemas.microsoft.com/office/powerpoint/2010/main" val="3490775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ubtitle 40">
            <a:extLst>
              <a:ext uri="{FF2B5EF4-FFF2-40B4-BE49-F238E27FC236}">
                <a16:creationId xmlns:a16="http://schemas.microsoft.com/office/drawing/2014/main" id="{CE8E9FFA-3AE9-40BB-8BAC-1D216456E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478" y="2500987"/>
            <a:ext cx="3600000" cy="1080000"/>
          </a:xfr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6200"/>
              <a:buFont typeface="Oxanium Medium"/>
            </a:pPr>
            <a:r>
              <a:rPr lang="pt-BR" dirty="0">
                <a:solidFill>
                  <a:schemeClr val="tx2"/>
                </a:solidFill>
              </a:rPr>
              <a:t>Vamos estabelecer alguns conceitos....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3" name="Subtitle 42">
            <a:extLst>
              <a:ext uri="{FF2B5EF4-FFF2-40B4-BE49-F238E27FC236}">
                <a16:creationId xmlns:a16="http://schemas.microsoft.com/office/drawing/2014/main" id="{0D865B1C-8782-446D-B6E0-E605ABE4522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781555" y="2500987"/>
            <a:ext cx="3600000" cy="1080000"/>
          </a:xfr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6200"/>
              <a:buFont typeface="Oxanium Medium"/>
            </a:pPr>
            <a:r>
              <a:rPr lang="pt-BR" dirty="0">
                <a:solidFill>
                  <a:schemeClr val="tx2"/>
                </a:solidFill>
              </a:rPr>
              <a:t>Fazer algumas práticas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4" name="Title 17">
            <a:extLst>
              <a:ext uri="{FF2B5EF4-FFF2-40B4-BE49-F238E27FC236}">
                <a16:creationId xmlns:a16="http://schemas.microsoft.com/office/drawing/2014/main" id="{5252E594-86F7-4BE0-8018-71D33AC1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701" y="1364074"/>
            <a:ext cx="1080000" cy="1080000"/>
          </a:xfrm>
        </p:spPr>
        <p:txBody>
          <a:bodyPr/>
          <a:lstStyle/>
          <a:p>
            <a:r>
              <a:rPr lang="pt-BR" dirty="0"/>
              <a:t>01</a:t>
            </a:r>
            <a:endParaRPr lang="en-US" dirty="0"/>
          </a:p>
        </p:txBody>
      </p:sp>
      <p:sp>
        <p:nvSpPr>
          <p:cNvPr id="62" name="Title 17">
            <a:extLst>
              <a:ext uri="{FF2B5EF4-FFF2-40B4-BE49-F238E27FC236}">
                <a16:creationId xmlns:a16="http://schemas.microsoft.com/office/drawing/2014/main" id="{854B9415-F78B-45FE-8EA3-2D2679AC94BE}"/>
              </a:ext>
            </a:extLst>
          </p:cNvPr>
          <p:cNvSpPr txBox="1">
            <a:spLocks/>
          </p:cNvSpPr>
          <p:nvPr/>
        </p:nvSpPr>
        <p:spPr>
          <a:xfrm>
            <a:off x="6041555" y="1364074"/>
            <a:ext cx="1080000" cy="108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Oxanium Medium"/>
              <a:buNone/>
              <a:defRPr sz="55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Oxanium"/>
              <a:buNone/>
              <a:defRPr sz="6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Oxanium"/>
              <a:buNone/>
              <a:defRPr sz="6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Oxanium"/>
              <a:buNone/>
              <a:defRPr sz="6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Oxanium"/>
              <a:buNone/>
              <a:defRPr sz="6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Oxanium"/>
              <a:buNone/>
              <a:defRPr sz="6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Oxanium"/>
              <a:buNone/>
              <a:defRPr sz="6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Oxanium"/>
              <a:buNone/>
              <a:defRPr sz="6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Oxanium"/>
              <a:buNone/>
              <a:defRPr sz="6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r>
              <a:rPr lang="pt-BR" dirty="0"/>
              <a:t>02</a:t>
            </a:r>
            <a:endParaRPr lang="en-US" dirty="0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11B37DAA-6D14-44AF-9821-C1414E7045DD}"/>
              </a:ext>
            </a:extLst>
          </p:cNvPr>
          <p:cNvCxnSpPr>
            <a:cxnSpLocks/>
            <a:stCxn id="43" idx="2"/>
            <a:endCxn id="41" idx="2"/>
          </p:cNvCxnSpPr>
          <p:nvPr/>
        </p:nvCxnSpPr>
        <p:spPr>
          <a:xfrm rot="5400000">
            <a:off x="4659017" y="1658449"/>
            <a:ext cx="12700" cy="3845077"/>
          </a:xfrm>
          <a:prstGeom prst="curvedConnector3">
            <a:avLst>
              <a:gd name="adj1" fmla="val 1125673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0C3E0433-8B20-4951-8571-E51B1A08FBDF}"/>
              </a:ext>
            </a:extLst>
          </p:cNvPr>
          <p:cNvCxnSpPr>
            <a:cxnSpLocks/>
            <a:stCxn id="54" idx="0"/>
            <a:endCxn id="62" idx="0"/>
          </p:cNvCxnSpPr>
          <p:nvPr/>
        </p:nvCxnSpPr>
        <p:spPr>
          <a:xfrm rot="5400000" flipH="1" flipV="1">
            <a:off x="4630128" y="-587353"/>
            <a:ext cx="12700" cy="3902854"/>
          </a:xfrm>
          <a:prstGeom prst="curvedConnector3">
            <a:avLst>
              <a:gd name="adj1" fmla="val 1012834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771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08B1D84-2978-4D21-9708-643D1903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015" y="1311660"/>
            <a:ext cx="4705970" cy="1142100"/>
          </a:xfrm>
        </p:spPr>
        <p:txBody>
          <a:bodyPr/>
          <a:lstStyle/>
          <a:p>
            <a:r>
              <a:rPr lang="pt-BR" dirty="0"/>
              <a:t>05 Configuração AD DS</a:t>
            </a:r>
            <a:endParaRPr lang="en-US" dirty="0"/>
          </a:p>
        </p:txBody>
      </p:sp>
      <p:sp>
        <p:nvSpPr>
          <p:cNvPr id="41" name="Subtitle 40">
            <a:extLst>
              <a:ext uri="{FF2B5EF4-FFF2-40B4-BE49-F238E27FC236}">
                <a16:creationId xmlns:a16="http://schemas.microsoft.com/office/drawing/2014/main" id="{7A119FC6-6289-4787-B731-AAA9A9ADF1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Atividade prática</a:t>
            </a:r>
            <a:endParaRPr lang="en-US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5849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2B3F8-F7B4-4E73-82F5-A271B187F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</p:spPr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máquina</a:t>
            </a:r>
            <a:r>
              <a:rPr lang="en-US" dirty="0"/>
              <a:t> virtual</a:t>
            </a:r>
            <a:br>
              <a:rPr lang="en-US" dirty="0"/>
            </a:br>
            <a:endParaRPr lang="en-US" dirty="0"/>
          </a:p>
        </p:txBody>
      </p:sp>
      <p:sp>
        <p:nvSpPr>
          <p:cNvPr id="9" name="Google Shape;381;p33">
            <a:extLst>
              <a:ext uri="{FF2B5EF4-FFF2-40B4-BE49-F238E27FC236}">
                <a16:creationId xmlns:a16="http://schemas.microsoft.com/office/drawing/2014/main" id="{FE1533C8-F89E-46F3-98EA-96C84208649B}"/>
              </a:ext>
            </a:extLst>
          </p:cNvPr>
          <p:cNvSpPr txBox="1">
            <a:spLocks/>
          </p:cNvSpPr>
          <p:nvPr/>
        </p:nvSpPr>
        <p:spPr>
          <a:xfrm>
            <a:off x="2527950" y="1390211"/>
            <a:ext cx="4088100" cy="2458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 Medium"/>
              <a:buNone/>
              <a:defRPr sz="34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 b="0" i="0" u="none" strike="noStrike" cap="none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 b="0" i="0" u="none" strike="noStrike" cap="none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 b="0" i="0" u="none" strike="noStrike" cap="none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 b="0" i="0" u="none" strike="noStrike" cap="none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 b="0" i="0" u="none" strike="noStrike" cap="none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 b="0" i="0" u="none" strike="noStrike" cap="none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 b="0" i="0" u="none" strike="noStrike" cap="none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 b="0" i="0" u="none" strike="noStrike" cap="none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r>
              <a:rPr lang="pt-PT" err="1"/>
              <a:t>Acesse</a:t>
            </a:r>
            <a:r>
              <a:rPr lang="pt-PT"/>
              <a:t> o arquivo “Windows Server Tutorial.pdf”</a:t>
            </a:r>
          </a:p>
        </p:txBody>
      </p:sp>
    </p:spTree>
    <p:extLst>
      <p:ext uri="{BB962C8B-B14F-4D97-AF65-F5344CB8AC3E}">
        <p14:creationId xmlns:p14="http://schemas.microsoft.com/office/powerpoint/2010/main" val="3935255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08B1D84-2978-4D21-9708-643D1903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06 DNS</a:t>
            </a:r>
            <a:endParaRPr lang="en-US" dirty="0"/>
          </a:p>
        </p:txBody>
      </p:sp>
      <p:sp>
        <p:nvSpPr>
          <p:cNvPr id="41" name="Subtitle 40">
            <a:extLst>
              <a:ext uri="{FF2B5EF4-FFF2-40B4-BE49-F238E27FC236}">
                <a16:creationId xmlns:a16="http://schemas.microsoft.com/office/drawing/2014/main" id="{7A119FC6-6289-4787-B731-AAA9A9ADF1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Fundamentos de DNS</a:t>
            </a:r>
          </a:p>
          <a:p>
            <a:pPr algn="l"/>
            <a:r>
              <a:rPr lang="pt-BR" dirty="0"/>
              <a:t>Tipos de serviço DNS</a:t>
            </a:r>
          </a:p>
          <a:p>
            <a:pPr algn="l"/>
            <a:r>
              <a:rPr lang="pt-BR" dirty="0"/>
              <a:t>Como o DNS direciona o tráfego para a sua aplicação web?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71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8B13FF1-0D24-55B9-498F-8E79F8190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r>
              <a:rPr lang="pt-BR" dirty="0"/>
              <a:t>O DNS (Domain </a:t>
            </a:r>
            <a:r>
              <a:rPr lang="pt-BR" dirty="0" err="1"/>
              <a:t>Name</a:t>
            </a:r>
            <a:r>
              <a:rPr lang="pt-BR" dirty="0"/>
              <a:t> System – Sistema de nome de domínio) converte nomes de domínio legíveis por humanos (por exemplo, </a:t>
            </a:r>
            <a:r>
              <a:rPr lang="pt-BR" dirty="0" err="1"/>
              <a:t>servidor.local</a:t>
            </a:r>
            <a:r>
              <a:rPr lang="pt-BR" dirty="0"/>
              <a:t>) em endereços IP legíveis por máquina (por exemplo, 192.168.0.10).</a:t>
            </a:r>
          </a:p>
          <a:p>
            <a:pPr marL="165100" indent="0">
              <a:buNone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B483575-9AF8-B9C4-134C-A49A9B47F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Fundamentos do DNS</a:t>
            </a:r>
          </a:p>
        </p:txBody>
      </p:sp>
    </p:spTree>
    <p:extLst>
      <p:ext uri="{BB962C8B-B14F-4D97-AF65-F5344CB8AC3E}">
        <p14:creationId xmlns:p14="http://schemas.microsoft.com/office/powerpoint/2010/main" val="3172617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5401B-6059-E0A3-E7AF-DB15D4D5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serviço DNS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C8B581-44FE-5481-1651-1E40926758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Atua como um intermediário que pode obter informações de DNS.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5DB26FB7-958D-57FD-ACDC-821A04D2815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BR" dirty="0"/>
              <a:t>Responde a consultas do DNS, convertendo nomes de domínio em endereço IP.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4125C9-AA7B-0B93-EDDC-C72D7EEBD860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pt-BR" dirty="0"/>
              <a:t>DNS autoritativo: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32E9141E-EC27-DCFB-2899-A221B882A84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pt-BR" dirty="0"/>
              <a:t>DNS recursivo (DNS Resolver):</a:t>
            </a:r>
          </a:p>
        </p:txBody>
      </p:sp>
    </p:spTree>
    <p:extLst>
      <p:ext uri="{BB962C8B-B14F-4D97-AF65-F5344CB8AC3E}">
        <p14:creationId xmlns:p14="http://schemas.microsoft.com/office/powerpoint/2010/main" val="961716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0FCFA5F-ADA1-F0CE-1DD4-9E1E862F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Como o DNS direciona o tráfego para a sua aplicação web?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2BC12C-FB5B-5BFF-00A6-CC3335D37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47" y="1761725"/>
            <a:ext cx="3863856" cy="295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568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08B1D84-2978-4D21-9708-643D1903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07 DHCP</a:t>
            </a:r>
            <a:endParaRPr lang="en-US" dirty="0"/>
          </a:p>
        </p:txBody>
      </p:sp>
      <p:sp>
        <p:nvSpPr>
          <p:cNvPr id="41" name="Subtitle 40">
            <a:extLst>
              <a:ext uri="{FF2B5EF4-FFF2-40B4-BE49-F238E27FC236}">
                <a16:creationId xmlns:a16="http://schemas.microsoft.com/office/drawing/2014/main" id="{7A119FC6-6289-4787-B731-AAA9A9ADF1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Por que usar DHCP?</a:t>
            </a:r>
          </a:p>
          <a:p>
            <a:pPr algn="l"/>
            <a:r>
              <a:rPr lang="pt-BR" dirty="0"/>
              <a:t>Protocolo Cliente Servidor</a:t>
            </a:r>
          </a:p>
          <a:p>
            <a:pPr algn="l"/>
            <a:r>
              <a:rPr lang="pt-BR" dirty="0"/>
              <a:t>Endereço IP</a:t>
            </a:r>
          </a:p>
          <a:p>
            <a:pPr algn="l"/>
            <a:r>
              <a:rPr lang="pt-BR" dirty="0"/>
              <a:t>Máscara de </a:t>
            </a:r>
            <a:r>
              <a:rPr lang="pt-BR" dirty="0" err="1"/>
              <a:t>sub-rede</a:t>
            </a:r>
            <a:endParaRPr lang="pt-BR" dirty="0"/>
          </a:p>
          <a:p>
            <a:pPr algn="l"/>
            <a:r>
              <a:rPr lang="pt-BR" dirty="0"/>
              <a:t>Gateway padrão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277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BFA29-64C4-6AA7-B441-08E9302D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Por que usar o DHCP?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E0AE26-EB16-026B-9C8D-52669DD9A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3075" y="2943225"/>
            <a:ext cx="5484813" cy="477838"/>
          </a:xfrm>
        </p:spPr>
        <p:txBody>
          <a:bodyPr/>
          <a:lstStyle/>
          <a:p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Recuperação automática dos endereços IP de computadores removidos da rede.</a:t>
            </a:r>
            <a:endParaRPr lang="pt-BR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791530D4-1C27-853D-8E4E-333A7EF65F9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743075" y="1946275"/>
            <a:ext cx="5484813" cy="477838"/>
          </a:xfrm>
        </p:spPr>
        <p:txBody>
          <a:bodyPr/>
          <a:lstStyle/>
          <a:p>
            <a:r>
              <a:rPr lang="pt-BR"/>
              <a:t>Incluindo máscara de </a:t>
            </a:r>
            <a:r>
              <a:rPr lang="pt-BR" err="1"/>
              <a:t>sub-rede</a:t>
            </a:r>
            <a:r>
              <a:rPr lang="pt-BR"/>
              <a:t>, gateway padrão e servidores de DNS. Imagina fazer isso manualmente.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DA41195-B7BC-E0A1-A9B9-6A3E934CEA2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743797" y="1501543"/>
            <a:ext cx="5484482" cy="370800"/>
          </a:xfrm>
        </p:spPr>
        <p:txBody>
          <a:bodyPr/>
          <a:lstStyle/>
          <a:p>
            <a:r>
              <a:rPr lang="pt-BR"/>
              <a:t>Configuração Automática de IP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99C74625-FBF9-017F-3BBE-D7059F68B36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743075" y="2498725"/>
            <a:ext cx="5484813" cy="369888"/>
          </a:xfrm>
        </p:spPr>
        <p:txBody>
          <a:bodyPr/>
          <a:lstStyle/>
          <a:p>
            <a:r>
              <a:rPr lang="pt-BR"/>
              <a:t>Concessão e Recuperação automática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26217D47-B0BA-7633-D7E7-747D87831962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743075" y="3940175"/>
            <a:ext cx="5484813" cy="477838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E6E6E6"/>
                </a:solidFill>
                <a:latin typeface="Segoe UI" panose="020B0502040204020203" pitchFamily="34" charset="0"/>
              </a:rPr>
              <a:t>IP Reservado a clientes DHCP específicos. Isso permite a atribuição de um único endereço IP por cliente DHCP.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A3D24E89-DAEB-9DF7-6FD9-008C34014790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 flipH="1">
            <a:off x="1743075" y="3495675"/>
            <a:ext cx="5484813" cy="369888"/>
          </a:xfrm>
        </p:spPr>
        <p:txBody>
          <a:bodyPr/>
          <a:lstStyle/>
          <a:p>
            <a:r>
              <a:rPr lang="pt-BR" dirty="0"/>
              <a:t>Manutenção e reserva de </a:t>
            </a:r>
            <a:r>
              <a:rPr lang="pt-BR" dirty="0" err="1"/>
              <a:t>IPs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7502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94C8E5-9721-4204-60B5-33721EDC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Benefícios do DHCP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C06927-FA78-B8CC-2997-24847A665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3975" y="2768827"/>
            <a:ext cx="6402964" cy="1811700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pt-BR"/>
              <a:t>Configuração TCP/IP centralizada e automatizada.</a:t>
            </a:r>
          </a:p>
          <a:p>
            <a:pPr marL="285750" indent="-285750">
              <a:buFont typeface="Arial"/>
              <a:buChar char="•"/>
            </a:pPr>
            <a:r>
              <a:rPr lang="pt-BR"/>
              <a:t>A capacidade de definir configurações de TCP/IP de um local central.</a:t>
            </a:r>
          </a:p>
          <a:p>
            <a:pPr marL="285750" indent="-285750">
              <a:buFont typeface="Arial"/>
              <a:buChar char="•"/>
            </a:pPr>
            <a:r>
              <a:rPr lang="pt-BR"/>
              <a:t>A capacidade de atribuir um intervalo completo de valores de configuração TCP/IP adicionais por meio de opções DHCP.</a:t>
            </a:r>
          </a:p>
          <a:p>
            <a:pPr marL="285750" indent="-285750">
              <a:buFont typeface="Arial"/>
              <a:buChar char="•"/>
            </a:pPr>
            <a:r>
              <a:rPr lang="pt-BR"/>
              <a:t>Etc.</a:t>
            </a:r>
          </a:p>
          <a:p>
            <a:endParaRPr lang="pt-BR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D7C069B5-5B6F-8ECA-9382-8495E47E2A1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083975" y="1757634"/>
            <a:ext cx="6402964" cy="478200"/>
          </a:xfrm>
        </p:spPr>
        <p:txBody>
          <a:bodyPr/>
          <a:lstStyle/>
          <a:p>
            <a:r>
              <a:rPr lang="pt-BR"/>
              <a:t>O DHCP minimiza os erros de configuração causados pela configuração manual de endereço IP.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B53339E2-E218-98A5-9400-86F247D510B5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83975" y="1345061"/>
            <a:ext cx="6402964" cy="370800"/>
          </a:xfrm>
        </p:spPr>
        <p:txBody>
          <a:bodyPr/>
          <a:lstStyle/>
          <a:p>
            <a:r>
              <a:rPr lang="pt-BR" b="1"/>
              <a:t>Configuração de endereço IP confiável</a:t>
            </a:r>
            <a:r>
              <a:rPr lang="pt-BR"/>
              <a:t>.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9FE676EC-89AC-AE5F-D910-CFAB18E7814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083975" y="2349456"/>
            <a:ext cx="6402964" cy="370800"/>
          </a:xfrm>
        </p:spPr>
        <p:txBody>
          <a:bodyPr/>
          <a:lstStyle/>
          <a:p>
            <a:r>
              <a:rPr lang="pt-BR" b="1"/>
              <a:t>Administração de rede reduzida</a:t>
            </a:r>
            <a:r>
              <a:rPr lang="pt-B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4412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ítulo 23">
            <a:extLst>
              <a:ext uri="{FF2B5EF4-FFF2-40B4-BE49-F238E27FC236}">
                <a16:creationId xmlns:a16="http://schemas.microsoft.com/office/drawing/2014/main" id="{FDBA91AD-69A7-3E60-57E7-6FA4295FE56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3239" y="1713325"/>
            <a:ext cx="2520000" cy="356400"/>
          </a:xfrm>
        </p:spPr>
        <p:txBody>
          <a:bodyPr anchor="ctr"/>
          <a:lstStyle/>
          <a:p>
            <a:r>
              <a:rPr lang="pt-BR" dirty="0"/>
              <a:t>DHCPDISCOVER</a:t>
            </a:r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3F2BD67C-6322-038F-28F9-7C9280DB780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13225" y="2560209"/>
            <a:ext cx="2520000" cy="356400"/>
          </a:xfrm>
        </p:spPr>
        <p:txBody>
          <a:bodyPr anchor="ctr"/>
          <a:lstStyle/>
          <a:p>
            <a:r>
              <a:rPr lang="pt-BR"/>
              <a:t>DHCPOFFER</a:t>
            </a:r>
          </a:p>
        </p:txBody>
      </p:sp>
      <p:sp>
        <p:nvSpPr>
          <p:cNvPr id="27" name="Subtítulo 26">
            <a:extLst>
              <a:ext uri="{FF2B5EF4-FFF2-40B4-BE49-F238E27FC236}">
                <a16:creationId xmlns:a16="http://schemas.microsoft.com/office/drawing/2014/main" id="{1AE55284-D6C8-F09B-94A9-B480DEDB6474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713225" y="3407095"/>
            <a:ext cx="2520000" cy="356400"/>
          </a:xfrm>
        </p:spPr>
        <p:txBody>
          <a:bodyPr anchor="ctr"/>
          <a:lstStyle/>
          <a:p>
            <a:r>
              <a:rPr lang="pt-BR"/>
              <a:t>DHCPREQUEST</a:t>
            </a:r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43ABB312-1FE1-4448-8889-79728514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Mais informações</a:t>
            </a:r>
          </a:p>
        </p:txBody>
      </p:sp>
      <p:sp>
        <p:nvSpPr>
          <p:cNvPr id="28" name="Subtítulo 26">
            <a:extLst>
              <a:ext uri="{FF2B5EF4-FFF2-40B4-BE49-F238E27FC236}">
                <a16:creationId xmlns:a16="http://schemas.microsoft.com/office/drawing/2014/main" id="{65494BBE-A4B1-2BD3-85B5-321CCA9B5E39}"/>
              </a:ext>
            </a:extLst>
          </p:cNvPr>
          <p:cNvSpPr txBox="1">
            <a:spLocks/>
          </p:cNvSpPr>
          <p:nvPr/>
        </p:nvSpPr>
        <p:spPr>
          <a:xfrm>
            <a:off x="713225" y="4253981"/>
            <a:ext cx="2520000" cy="356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r>
              <a:rPr lang="pt-BR"/>
              <a:t>DHCPACK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85835CF9-B09B-189B-F0E3-BEAB1588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982" y="1923994"/>
            <a:ext cx="4168501" cy="1295512"/>
          </a:xfrm>
          <a:prstGeom prst="rect">
            <a:avLst/>
          </a:prstGeom>
          <a:ln w="9525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6092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A52FBCC5-301E-4ED3-82CA-16D0ED0E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Princinpais</a:t>
            </a:r>
            <a:r>
              <a:rPr lang="pt-BR" dirty="0"/>
              <a:t> Referências</a:t>
            </a:r>
            <a:endParaRPr lang="en-US" dirty="0"/>
          </a:p>
        </p:txBody>
      </p:sp>
      <p:pic>
        <p:nvPicPr>
          <p:cNvPr id="1026" name="Picture 2" descr="https://m.media-amazon.com/images/P/B09B2PNHWH.01._SCLZZZZZZZ_SX500_.jpg">
            <a:extLst>
              <a:ext uri="{FF2B5EF4-FFF2-40B4-BE49-F238E27FC236}">
                <a16:creationId xmlns:a16="http://schemas.microsoft.com/office/drawing/2014/main" id="{E4FF2CDF-6CE3-4757-9836-F589D6AAA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20" y="2169991"/>
            <a:ext cx="1458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C55D00-92DD-4AAA-83FB-2610FE444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417" y="2169991"/>
            <a:ext cx="1459732" cy="1800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5B3D9F-1E5F-415C-9AEA-F8E817932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661" y="1729697"/>
            <a:ext cx="3584324" cy="169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yt3.ggpht.com/ytc/AMLnZu98YQYIkjYaoTW4WQ6iL8kbhO-cZEbJ0SY92UgFyw=s176-c-k-c0x00ffffff-no-rj">
            <a:extLst>
              <a:ext uri="{FF2B5EF4-FFF2-40B4-BE49-F238E27FC236}">
                <a16:creationId xmlns:a16="http://schemas.microsoft.com/office/drawing/2014/main" id="{5A783CF3-AE2C-4D5A-9445-46286BFD0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819" y="301549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yt3.ggpht.com/ytc/AMLnZu-TjpnQeSq2dniX6SxPBQVLwkkxE0zGIIfI6yZoUQ=s176-c-k-c0x00ffffff-no-rj">
            <a:extLst>
              <a:ext uri="{FF2B5EF4-FFF2-40B4-BE49-F238E27FC236}">
                <a16:creationId xmlns:a16="http://schemas.microsoft.com/office/drawing/2014/main" id="{FBA1C5E7-CD6A-4C34-BA75-8A2FDD6ED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5" y="301549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National Institute of Standards and Technology">
            <a:extLst>
              <a:ext uri="{FF2B5EF4-FFF2-40B4-BE49-F238E27FC236}">
                <a16:creationId xmlns:a16="http://schemas.microsoft.com/office/drawing/2014/main" id="{86831C46-B9D9-D15D-CE67-E27804B08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819" y="1765878"/>
            <a:ext cx="2511756" cy="58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050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08B1D84-2978-4D21-9708-643D1903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08 GPMC</a:t>
            </a:r>
            <a:endParaRPr lang="en-US" dirty="0"/>
          </a:p>
        </p:txBody>
      </p:sp>
      <p:sp>
        <p:nvSpPr>
          <p:cNvPr id="41" name="Subtitle 40">
            <a:extLst>
              <a:ext uri="{FF2B5EF4-FFF2-40B4-BE49-F238E27FC236}">
                <a16:creationId xmlns:a16="http://schemas.microsoft.com/office/drawing/2014/main" id="{7A119FC6-6289-4787-B731-AAA9A9ADF1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Objetos e </a:t>
            </a:r>
            <a:r>
              <a:rPr lang="pt-BR" dirty="0" err="1"/>
              <a:t>OUs</a:t>
            </a:r>
            <a:endParaRPr lang="pt-BR" dirty="0"/>
          </a:p>
          <a:p>
            <a:pPr algn="l"/>
            <a:r>
              <a:rPr lang="pt-BR" dirty="0"/>
              <a:t>Políticas de Grupo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7940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72DFF1-89B8-4B9E-8C4E-1309B5373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Container de usuários, grupos e computadores.</a:t>
            </a:r>
          </a:p>
          <a:p>
            <a:endParaRPr lang="pt-BR" dirty="0"/>
          </a:p>
          <a:p>
            <a:r>
              <a:rPr lang="pt-BR" dirty="0"/>
              <a:t>Herda todas as configurações de segurança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A009BF-BF31-4B3B-A240-530F391D609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Usuários</a:t>
            </a:r>
          </a:p>
          <a:p>
            <a:endParaRPr lang="pt-BR" dirty="0"/>
          </a:p>
          <a:p>
            <a:r>
              <a:rPr lang="pt-BR" dirty="0"/>
              <a:t>Grupos de usuários</a:t>
            </a:r>
          </a:p>
          <a:p>
            <a:endParaRPr lang="pt-BR" dirty="0"/>
          </a:p>
          <a:p>
            <a:r>
              <a:rPr lang="pt-BR" dirty="0"/>
              <a:t>Computadores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C67714-BA13-4617-A225-8541E7A4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 e </a:t>
            </a:r>
            <a:r>
              <a:rPr lang="pt-BR" dirty="0" err="1"/>
              <a:t>OUs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386EB3A-83FA-48F3-80CD-1253D604014B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pt-BR" dirty="0"/>
              <a:t>OU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54D581C-F5A9-4107-8935-0B59BA3A3FC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pt-BR" dirty="0"/>
              <a:t>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9175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5EA5D0-984F-4929-8658-E3690759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Objetos e </a:t>
            </a:r>
            <a:r>
              <a:rPr lang="pt-BR" dirty="0" err="1"/>
              <a:t>OUs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B56BE-7F31-43A5-AA02-ECCB435A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700" y="1401083"/>
            <a:ext cx="5312600" cy="353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23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C0B884-0E21-4A0C-9B1F-992F8A8E1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2184448"/>
            <a:ext cx="3897900" cy="889327"/>
          </a:xfrm>
        </p:spPr>
        <p:txBody>
          <a:bodyPr/>
          <a:lstStyle/>
          <a:p>
            <a:r>
              <a:rPr lang="pt-BR" dirty="0"/>
              <a:t>Configurar uma estrutura OU</a:t>
            </a:r>
          </a:p>
          <a:p>
            <a:r>
              <a:rPr lang="pt-BR" dirty="0"/>
              <a:t>Configurar um usuário</a:t>
            </a:r>
          </a:p>
          <a:p>
            <a:r>
              <a:rPr lang="pt-BR" dirty="0" err="1"/>
              <a:t>Logar</a:t>
            </a:r>
            <a:r>
              <a:rPr lang="pt-BR" dirty="0"/>
              <a:t> em uma máquina cliente com a conta criada</a:t>
            </a:r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B22090D-84C0-46C4-A29C-A9762571BF3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 anchor="ctr"/>
          <a:lstStyle/>
          <a:p>
            <a:r>
              <a:rPr lang="pt-BR" dirty="0"/>
              <a:t>Atividade prática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52A9B1-0360-4AA2-8C08-B7351F6B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Objetos e </a:t>
            </a:r>
            <a:r>
              <a:rPr lang="pt-BR" dirty="0" err="1"/>
              <a:t>OU’s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607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0C136-941B-4643-85F6-7587BB64C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2714900"/>
            <a:ext cx="4595754" cy="1889100"/>
          </a:xfrm>
        </p:spPr>
        <p:txBody>
          <a:bodyPr/>
          <a:lstStyle/>
          <a:p>
            <a:r>
              <a:rPr lang="pt-BR" dirty="0"/>
              <a:t>Com o GPMC é possível configurar políticas que atingiram usuários ou </a:t>
            </a:r>
            <a:r>
              <a:rPr lang="pt-BR" dirty="0" err="1"/>
              <a:t>OU’s</a:t>
            </a:r>
            <a:r>
              <a:rPr lang="pt-BR"/>
              <a:t>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A0D4E-902A-43D1-A3C5-98D06DFD4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Group</a:t>
            </a:r>
            <a:r>
              <a:rPr lang="pt-BR" dirty="0"/>
              <a:t> </a:t>
            </a:r>
            <a:r>
              <a:rPr lang="pt-BR" dirty="0" err="1"/>
              <a:t>Policy</a:t>
            </a:r>
            <a:r>
              <a:rPr lang="pt-BR" dirty="0"/>
              <a:t> Management Console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1A4FC0-F09F-4250-87F9-9F775574E2E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5824" y="2064450"/>
            <a:ext cx="4545387" cy="522300"/>
          </a:xfrm>
        </p:spPr>
        <p:txBody>
          <a:bodyPr/>
          <a:lstStyle/>
          <a:p>
            <a:r>
              <a:rPr lang="pt-BR" dirty="0"/>
              <a:t>Aplicando políticas a grupos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16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C0B884-0E21-4A0C-9B1F-992F8A8E1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2184448"/>
            <a:ext cx="3897900" cy="889327"/>
          </a:xfrm>
        </p:spPr>
        <p:txBody>
          <a:bodyPr/>
          <a:lstStyle/>
          <a:p>
            <a:r>
              <a:rPr lang="pt-BR" dirty="0"/>
              <a:t>Aplicar uma política a uma OU que tenha um usuário.</a:t>
            </a:r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B22090D-84C0-46C4-A29C-A9762571BF3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 anchor="ctr"/>
          <a:lstStyle/>
          <a:p>
            <a:r>
              <a:rPr lang="pt-BR" dirty="0"/>
              <a:t>Atividade prática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52A9B1-0360-4AA2-8C08-B7351F6B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Group</a:t>
            </a:r>
            <a:r>
              <a:rPr lang="pt-BR" dirty="0"/>
              <a:t> </a:t>
            </a:r>
            <a:r>
              <a:rPr lang="pt-BR" dirty="0" err="1"/>
              <a:t>Policy</a:t>
            </a:r>
            <a:r>
              <a:rPr lang="pt-BR" dirty="0"/>
              <a:t> Management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0802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08B1D84-2978-4D21-9708-643D1903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09 Segurança </a:t>
            </a:r>
            <a:endParaRPr lang="en-US"/>
          </a:p>
        </p:txBody>
      </p:sp>
      <p:sp>
        <p:nvSpPr>
          <p:cNvPr id="41" name="Subtitle 40">
            <a:extLst>
              <a:ext uri="{FF2B5EF4-FFF2-40B4-BE49-F238E27FC236}">
                <a16:creationId xmlns:a16="http://schemas.microsoft.com/office/drawing/2014/main" id="{7A119FC6-6289-4787-B731-AAA9A9ADF1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Vulnerabilidades</a:t>
            </a:r>
            <a:r>
              <a:rPr lang="en-US" dirty="0"/>
              <a:t> </a:t>
            </a:r>
            <a:r>
              <a:rPr lang="en-US" dirty="0" err="1"/>
              <a:t>Conhecidadas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5972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6C237-063B-42D2-42DC-39818723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Vulnerabilidades Conhecidas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1D2772-CCF0-A674-57A9-D738EE7D0D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Similar porém Distinto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D1CAAC-A0DE-28B5-0DCB-55458968AF3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dirty="0"/>
              <a:t>Windows Print Spooler Elevation of Privilege Vulnerability</a:t>
            </a:r>
            <a:endParaRPr lang="pt-BR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1909310-7C9B-5BFE-68A8-66A960E5402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pt-BR" dirty="0" err="1"/>
              <a:t>PrintSpooler</a:t>
            </a:r>
            <a:r>
              <a:rPr lang="pt-BR" dirty="0"/>
              <a:t> / Print </a:t>
            </a:r>
            <a:r>
              <a:rPr lang="pt-BR" dirty="0" err="1"/>
              <a:t>Nightmare</a:t>
            </a:r>
            <a:endParaRPr lang="pt-BR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5D5963F6-E679-A402-8220-EA0896A98C3C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pt-BR" dirty="0"/>
              <a:t>CVE-2021-1675 / CVE-2021-34527</a:t>
            </a:r>
          </a:p>
        </p:txBody>
      </p:sp>
    </p:spTree>
    <p:extLst>
      <p:ext uri="{BB962C8B-B14F-4D97-AF65-F5344CB8AC3E}">
        <p14:creationId xmlns:p14="http://schemas.microsoft.com/office/powerpoint/2010/main" val="382898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B9D8E1A-A163-D80E-6138-360EC800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Softwares Afetados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83C521-E0E9-5554-F540-861F4EB66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538" y="1382927"/>
            <a:ext cx="5928874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099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CBCFD0E-0E58-8492-1556-C27D6CD19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49" y="2184449"/>
            <a:ext cx="6259049" cy="356400"/>
          </a:xfrm>
        </p:spPr>
        <p:txBody>
          <a:bodyPr/>
          <a:lstStyle/>
          <a:p>
            <a:r>
              <a:rPr lang="pt-BR" b="0" dirty="0" err="1">
                <a:solidFill>
                  <a:srgbClr val="D4D4D4"/>
                </a:solidFill>
                <a:effectLst/>
                <a:latin typeface="Overpass" panose="020B0604020202020204" charset="0"/>
              </a:rPr>
              <a:t>Microssoft</a:t>
            </a:r>
            <a:r>
              <a:rPr lang="pt-BR" b="0" dirty="0">
                <a:solidFill>
                  <a:srgbClr val="D4D4D4"/>
                </a:solidFill>
                <a:effectLst/>
                <a:latin typeface="Overpass" panose="020B0604020202020204" charset="0"/>
              </a:rPr>
              <a:t> solta nota de correção da vulnerabilidade</a:t>
            </a:r>
          </a:p>
          <a:p>
            <a:endParaRPr lang="pt-BR" dirty="0">
              <a:latin typeface="Overpass" panose="020B060402020202020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861C11-9F4D-06AA-1B9F-D818CACD6C2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13249" y="3208450"/>
            <a:ext cx="6259049" cy="356400"/>
          </a:xfrm>
        </p:spPr>
        <p:txBody>
          <a:bodyPr/>
          <a:lstStyle/>
          <a:p>
            <a:r>
              <a:rPr lang="pt-BR" b="0" dirty="0">
                <a:solidFill>
                  <a:srgbClr val="D4D4D4"/>
                </a:solidFill>
                <a:effectLst/>
                <a:latin typeface="Overpass" panose="020B0604020202020204" charset="0"/>
              </a:rPr>
              <a:t> </a:t>
            </a:r>
            <a:r>
              <a:rPr lang="pt-BR" b="0" dirty="0" err="1">
                <a:solidFill>
                  <a:srgbClr val="D4D4D4"/>
                </a:solidFill>
                <a:effectLst/>
                <a:latin typeface="Overpass" panose="020B0604020202020204" charset="0"/>
              </a:rPr>
              <a:t>Microssoft</a:t>
            </a:r>
            <a:r>
              <a:rPr lang="pt-BR" b="0" dirty="0">
                <a:solidFill>
                  <a:srgbClr val="D4D4D4"/>
                </a:solidFill>
                <a:effectLst/>
                <a:latin typeface="Overpass" panose="020B0604020202020204" charset="0"/>
              </a:rPr>
              <a:t> muda a classificação para: RCE (Remote </a:t>
            </a:r>
            <a:r>
              <a:rPr lang="pt-BR" b="0" dirty="0" err="1">
                <a:solidFill>
                  <a:srgbClr val="D4D4D4"/>
                </a:solidFill>
                <a:effectLst/>
                <a:latin typeface="Overpass" panose="020B0604020202020204" charset="0"/>
              </a:rPr>
              <a:t>Code</a:t>
            </a:r>
            <a:r>
              <a:rPr lang="pt-BR" b="0" dirty="0">
                <a:solidFill>
                  <a:srgbClr val="D4D4D4"/>
                </a:solidFill>
                <a:effectLst/>
                <a:latin typeface="Overpass" panose="020B0604020202020204" charset="0"/>
              </a:rPr>
              <a:t> </a:t>
            </a:r>
            <a:r>
              <a:rPr lang="pt-BR" b="0" dirty="0" err="1">
                <a:solidFill>
                  <a:srgbClr val="D4D4D4"/>
                </a:solidFill>
                <a:effectLst/>
                <a:latin typeface="Overpass" panose="020B0604020202020204" charset="0"/>
              </a:rPr>
              <a:t>Executions</a:t>
            </a:r>
            <a:r>
              <a:rPr lang="pt-BR" b="0" dirty="0">
                <a:solidFill>
                  <a:srgbClr val="D4D4D4"/>
                </a:solidFill>
                <a:effectLst/>
                <a:latin typeface="Overpass" panose="020B0604020202020204" charset="0"/>
              </a:rPr>
              <a:t>)</a:t>
            </a:r>
          </a:p>
          <a:p>
            <a:endParaRPr lang="pt-BR" dirty="0">
              <a:latin typeface="Overpass" panose="020B0604020202020204" charset="0"/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0EC24D02-FA23-67D7-511A-D3A48C6C3691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 anchor="ctr"/>
          <a:lstStyle/>
          <a:p>
            <a:r>
              <a:rPr lang="pt-BR" dirty="0"/>
              <a:t>08/06/2021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719A321-45EA-B593-E65C-36A393C7BC1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 anchor="ctr"/>
          <a:lstStyle/>
          <a:p>
            <a:r>
              <a:rPr lang="pt-BR" dirty="0"/>
              <a:t>21/06/2021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25E91063-B12E-73F4-F3E3-C98A6489ED57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713224" y="4232450"/>
            <a:ext cx="6259049" cy="356400"/>
          </a:xfrm>
        </p:spPr>
        <p:txBody>
          <a:bodyPr/>
          <a:lstStyle/>
          <a:p>
            <a:r>
              <a:rPr lang="pt-BR" dirty="0"/>
              <a:t>Grupo de pesquisadores disponibiliza uma </a:t>
            </a:r>
            <a:r>
              <a:rPr lang="pt-BR" dirty="0" err="1"/>
              <a:t>PoC</a:t>
            </a:r>
            <a:r>
              <a:rPr lang="pt-BR" dirty="0"/>
              <a:t> (</a:t>
            </a:r>
            <a:r>
              <a:rPr lang="pt-BR" dirty="0" err="1"/>
              <a:t>Proof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concept</a:t>
            </a:r>
            <a:r>
              <a:rPr lang="pt-BR" dirty="0"/>
              <a:t>) explorando essa vulnerabilidade.</a:t>
            </a:r>
          </a:p>
          <a:p>
            <a:endParaRPr lang="pt-BR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BEB811A1-3F83-3DE6-15CE-DEB832859735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 anchor="ctr"/>
          <a:lstStyle/>
          <a:p>
            <a:r>
              <a:rPr lang="pt-BR" dirty="0" err="1"/>
              <a:t>xx</a:t>
            </a:r>
            <a:r>
              <a:rPr lang="pt-BR" dirty="0"/>
              <a:t>/</a:t>
            </a:r>
            <a:r>
              <a:rPr lang="pt-BR" dirty="0" err="1"/>
              <a:t>xx</a:t>
            </a:r>
            <a:r>
              <a:rPr lang="pt-BR" dirty="0"/>
              <a:t>/2021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568C52F-4001-492E-C80D-45A909FC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CVE-2021-1675</a:t>
            </a:r>
          </a:p>
        </p:txBody>
      </p:sp>
    </p:spTree>
    <p:extLst>
      <p:ext uri="{BB962C8B-B14F-4D97-AF65-F5344CB8AC3E}">
        <p14:creationId xmlns:p14="http://schemas.microsoft.com/office/powerpoint/2010/main" val="731386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08B1D84-2978-4D21-9708-643D1903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01 Servidores </a:t>
            </a:r>
            <a:endParaRPr lang="en-US" dirty="0"/>
          </a:p>
        </p:txBody>
      </p:sp>
      <p:sp>
        <p:nvSpPr>
          <p:cNvPr id="41" name="Subtitle 40">
            <a:extLst>
              <a:ext uri="{FF2B5EF4-FFF2-40B4-BE49-F238E27FC236}">
                <a16:creationId xmlns:a16="http://schemas.microsoft.com/office/drawing/2014/main" id="{7A119FC6-6289-4787-B731-AAA9A9ADF1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/>
              <a:t>O que são servidores?</a:t>
            </a:r>
          </a:p>
          <a:p>
            <a:pPr algn="l"/>
            <a:r>
              <a:rPr lang="pt-BR" dirty="0"/>
              <a:t>Mercado de </a:t>
            </a:r>
            <a:r>
              <a:rPr lang="pt-BR" dirty="0" err="1"/>
              <a:t>SO’s</a:t>
            </a:r>
            <a:r>
              <a:rPr lang="pt-BR" dirty="0"/>
              <a:t> de servidores</a:t>
            </a:r>
          </a:p>
          <a:p>
            <a:pPr algn="l"/>
            <a:r>
              <a:rPr lang="pt-BR" dirty="0"/>
              <a:t>Conceito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282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1F68593-80B7-BE03-8402-B81674C26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>
                <a:effectLst/>
                <a:latin typeface="Consolas" panose="020B0609020204030204" pitchFamily="49" charset="0"/>
              </a:rPr>
              <a:t>&gt; net stop spooler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BBCF45-4EB7-D9D9-BF6C-2E579FEF477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13250" y="3208450"/>
            <a:ext cx="4137356" cy="356400"/>
          </a:xfrm>
        </p:spPr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config spooler start=disabled </a:t>
            </a:r>
          </a:p>
          <a:p>
            <a:endParaRPr lang="pt-BR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5231D726-BF01-2CCF-1270-2AAD102898F2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 anchor="ctr"/>
          <a:lstStyle/>
          <a:p>
            <a:r>
              <a:rPr lang="pt-BR" dirty="0"/>
              <a:t>Desabilitar função: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13701E8-6573-3353-21C1-EB540BDF45D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 anchor="ctr"/>
          <a:lstStyle/>
          <a:p>
            <a:r>
              <a:rPr lang="pt-BR" dirty="0"/>
              <a:t>Desabilitar a inicialização: 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0D23F913-CDEA-654A-A0F9-4F3A0F82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Resposta:</a:t>
            </a:r>
          </a:p>
        </p:txBody>
      </p:sp>
    </p:spTree>
    <p:extLst>
      <p:ext uri="{BB962C8B-B14F-4D97-AF65-F5344CB8AC3E}">
        <p14:creationId xmlns:p14="http://schemas.microsoft.com/office/powerpoint/2010/main" val="3104773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541E5-308E-FC61-D4BD-B45ACD9F4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Provas de Conceito (</a:t>
            </a:r>
            <a:r>
              <a:rPr lang="pt-BR" dirty="0" err="1"/>
              <a:t>PoC</a:t>
            </a:r>
            <a:r>
              <a:rPr lang="pt-BR" dirty="0"/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80757A-E3D5-BA95-1932-C1E800831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1225" y="3195754"/>
            <a:ext cx="6288374" cy="478200"/>
          </a:xfrm>
        </p:spPr>
        <p:txBody>
          <a:bodyPr/>
          <a:lstStyle/>
          <a:p>
            <a:r>
              <a:rPr lang="pt-BR" dirty="0"/>
              <a:t>https://www.kb.cert.org/vuls/id/383432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1A77686-3A34-4027-86EB-FF9EF640C6F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941224" y="1934527"/>
            <a:ext cx="6288373" cy="478200"/>
          </a:xfrm>
        </p:spPr>
        <p:txBody>
          <a:bodyPr/>
          <a:lstStyle/>
          <a:p>
            <a:r>
              <a:rPr lang="pt-BR" dirty="0"/>
              <a:t>https://packetstormsecurity.com/files/167261/Print-Spooler-Remote-DLL-Injection.html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E3E7919-E5D2-2A67-4E89-9B347872AB6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941225" y="1515150"/>
            <a:ext cx="6288374" cy="370800"/>
          </a:xfrm>
        </p:spPr>
        <p:txBody>
          <a:bodyPr/>
          <a:lstStyle/>
          <a:p>
            <a:r>
              <a:rPr lang="pt-BR" dirty="0" err="1"/>
              <a:t>Packet</a:t>
            </a:r>
            <a:r>
              <a:rPr lang="pt-BR" dirty="0"/>
              <a:t> Storm Security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9B2D7152-7AD6-C165-207F-C8CC4945C47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941224" y="2455591"/>
            <a:ext cx="6288375" cy="691592"/>
          </a:xfr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/>
              <a:t>Carnegie Mellon </a:t>
            </a:r>
            <a:r>
              <a:rPr lang="pt-BR" dirty="0" err="1"/>
              <a:t>University</a:t>
            </a:r>
            <a:endParaRPr lang="pt-BR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191CFF58-16E2-A7D6-32D9-62828FD72646}"/>
              </a:ext>
            </a:extLst>
          </p:cNvPr>
          <p:cNvSpPr txBox="1">
            <a:spLocks/>
          </p:cNvSpPr>
          <p:nvPr/>
        </p:nvSpPr>
        <p:spPr>
          <a:xfrm>
            <a:off x="1941225" y="4414117"/>
            <a:ext cx="6288374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rPr lang="pt-BR" dirty="0"/>
              <a:t>https://msrc.microsoft.com/update-guide/vulnerability/CVE-2021-1675</a:t>
            </a:r>
          </a:p>
        </p:txBody>
      </p:sp>
      <p:sp>
        <p:nvSpPr>
          <p:cNvPr id="14" name="Subtítulo 5">
            <a:extLst>
              <a:ext uri="{FF2B5EF4-FFF2-40B4-BE49-F238E27FC236}">
                <a16:creationId xmlns:a16="http://schemas.microsoft.com/office/drawing/2014/main" id="{6FAAC0C5-C8E2-EC02-ED8B-F254EB186CF5}"/>
              </a:ext>
            </a:extLst>
          </p:cNvPr>
          <p:cNvSpPr txBox="1">
            <a:spLocks/>
          </p:cNvSpPr>
          <p:nvPr/>
        </p:nvSpPr>
        <p:spPr>
          <a:xfrm>
            <a:off x="1941224" y="3673954"/>
            <a:ext cx="6288375" cy="69159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17500"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indent="-317500" algn="ctr"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indent="-317500" algn="ctr"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indent="-317500" algn="ctr"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indent="-317500" algn="ctr"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indent="-317500" algn="ctr"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indent="-317500" algn="ctr"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indent="-317500" algn="ctr"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indent="-317500" algn="ctr"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r>
              <a:rPr lang="pt-BR" dirty="0"/>
              <a:t>MSRC - Microsoft Security Response Center</a:t>
            </a:r>
          </a:p>
        </p:txBody>
      </p:sp>
    </p:spTree>
    <p:extLst>
      <p:ext uri="{BB962C8B-B14F-4D97-AF65-F5344CB8AC3E}">
        <p14:creationId xmlns:p14="http://schemas.microsoft.com/office/powerpoint/2010/main" val="3787552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5B2241A-2C8E-7A6E-58CB-AD16C0A2A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19" y="396625"/>
            <a:ext cx="3807619" cy="612900"/>
          </a:xfrm>
        </p:spPr>
        <p:txBody>
          <a:bodyPr/>
          <a:lstStyle/>
          <a:p>
            <a:r>
              <a:rPr lang="pt-BR" dirty="0"/>
              <a:t>Prova de Conceito (</a:t>
            </a:r>
            <a:r>
              <a:rPr lang="pt-BR" dirty="0" err="1"/>
              <a:t>PoC</a:t>
            </a:r>
            <a:r>
              <a:rPr lang="pt-BR" dirty="0"/>
              <a:t>)</a:t>
            </a:r>
          </a:p>
        </p:txBody>
      </p:sp>
      <p:pic>
        <p:nvPicPr>
          <p:cNvPr id="2050" name="Picture 2" descr="PrintNightmare exploitability flowchart">
            <a:extLst>
              <a:ext uri="{FF2B5EF4-FFF2-40B4-BE49-F238E27FC236}">
                <a16:creationId xmlns:a16="http://schemas.microsoft.com/office/drawing/2014/main" id="{FBF33E2E-C02D-3ED4-078C-36D3C88CE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0"/>
            <a:ext cx="49403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927;p69">
            <a:extLst>
              <a:ext uri="{FF2B5EF4-FFF2-40B4-BE49-F238E27FC236}">
                <a16:creationId xmlns:a16="http://schemas.microsoft.com/office/drawing/2014/main" id="{0AD5FC49-0B90-6224-1A0B-C9217C3F5BBC}"/>
              </a:ext>
            </a:extLst>
          </p:cNvPr>
          <p:cNvSpPr/>
          <p:nvPr/>
        </p:nvSpPr>
        <p:spPr>
          <a:xfrm>
            <a:off x="2279600" y="3614718"/>
            <a:ext cx="3253978" cy="264409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936;p69">
            <a:extLst>
              <a:ext uri="{FF2B5EF4-FFF2-40B4-BE49-F238E27FC236}">
                <a16:creationId xmlns:a16="http://schemas.microsoft.com/office/drawing/2014/main" id="{FC3830F6-1934-D4D4-52F3-6D4E69384157}"/>
              </a:ext>
            </a:extLst>
          </p:cNvPr>
          <p:cNvGrpSpPr/>
          <p:nvPr/>
        </p:nvGrpSpPr>
        <p:grpSpPr>
          <a:xfrm>
            <a:off x="1544537" y="1917691"/>
            <a:ext cx="1470126" cy="1308118"/>
            <a:chOff x="2184602" y="3464089"/>
            <a:chExt cx="369137" cy="328458"/>
          </a:xfrm>
        </p:grpSpPr>
        <p:sp>
          <p:nvSpPr>
            <p:cNvPr id="17" name="Google Shape;937;p69">
              <a:extLst>
                <a:ext uri="{FF2B5EF4-FFF2-40B4-BE49-F238E27FC236}">
                  <a16:creationId xmlns:a16="http://schemas.microsoft.com/office/drawing/2014/main" id="{74AA7C68-0CBC-EA1B-A730-AF5879E0300A}"/>
                </a:ext>
              </a:extLst>
            </p:cNvPr>
            <p:cNvSpPr/>
            <p:nvPr/>
          </p:nvSpPr>
          <p:spPr>
            <a:xfrm>
              <a:off x="2392801" y="3556974"/>
              <a:ext cx="160938" cy="233100"/>
            </a:xfrm>
            <a:custGeom>
              <a:avLst/>
              <a:gdLst/>
              <a:ahLst/>
              <a:cxnLst/>
              <a:rect l="l" t="t" r="r" b="b"/>
              <a:pathLst>
                <a:path w="4621" h="6693" extrusionOk="0">
                  <a:moveTo>
                    <a:pt x="2429" y="334"/>
                  </a:moveTo>
                  <a:cubicBezTo>
                    <a:pt x="3001" y="334"/>
                    <a:pt x="3453" y="786"/>
                    <a:pt x="3453" y="1334"/>
                  </a:cubicBezTo>
                  <a:lnTo>
                    <a:pt x="3453" y="1382"/>
                  </a:lnTo>
                  <a:cubicBezTo>
                    <a:pt x="3276" y="1413"/>
                    <a:pt x="3115" y="1427"/>
                    <a:pt x="2970" y="1427"/>
                  </a:cubicBezTo>
                  <a:cubicBezTo>
                    <a:pt x="2355" y="1427"/>
                    <a:pt x="2021" y="1183"/>
                    <a:pt x="1905" y="1048"/>
                  </a:cubicBezTo>
                  <a:cubicBezTo>
                    <a:pt x="1869" y="1013"/>
                    <a:pt x="1834" y="995"/>
                    <a:pt x="1798" y="995"/>
                  </a:cubicBezTo>
                  <a:cubicBezTo>
                    <a:pt x="1762" y="995"/>
                    <a:pt x="1727" y="1013"/>
                    <a:pt x="1691" y="1048"/>
                  </a:cubicBezTo>
                  <a:cubicBezTo>
                    <a:pt x="1643" y="1096"/>
                    <a:pt x="1643" y="1191"/>
                    <a:pt x="1691" y="1263"/>
                  </a:cubicBezTo>
                  <a:cubicBezTo>
                    <a:pt x="2053" y="1624"/>
                    <a:pt x="2552" y="1711"/>
                    <a:pt x="2959" y="1711"/>
                  </a:cubicBezTo>
                  <a:cubicBezTo>
                    <a:pt x="3088" y="1711"/>
                    <a:pt x="3207" y="1703"/>
                    <a:pt x="3310" y="1691"/>
                  </a:cubicBezTo>
                  <a:lnTo>
                    <a:pt x="3310" y="1977"/>
                  </a:lnTo>
                  <a:cubicBezTo>
                    <a:pt x="3310" y="2501"/>
                    <a:pt x="2858" y="2953"/>
                    <a:pt x="2286" y="2953"/>
                  </a:cubicBezTo>
                  <a:cubicBezTo>
                    <a:pt x="1715" y="2953"/>
                    <a:pt x="1286" y="2501"/>
                    <a:pt x="1286" y="1929"/>
                  </a:cubicBezTo>
                  <a:lnTo>
                    <a:pt x="1286" y="1882"/>
                  </a:lnTo>
                  <a:cubicBezTo>
                    <a:pt x="1357" y="1858"/>
                    <a:pt x="1453" y="1786"/>
                    <a:pt x="1548" y="1691"/>
                  </a:cubicBezTo>
                  <a:cubicBezTo>
                    <a:pt x="1596" y="1644"/>
                    <a:pt x="1596" y="1548"/>
                    <a:pt x="1548" y="1501"/>
                  </a:cubicBezTo>
                  <a:cubicBezTo>
                    <a:pt x="1512" y="1465"/>
                    <a:pt x="1477" y="1447"/>
                    <a:pt x="1441" y="1447"/>
                  </a:cubicBezTo>
                  <a:cubicBezTo>
                    <a:pt x="1405" y="1447"/>
                    <a:pt x="1369" y="1465"/>
                    <a:pt x="1334" y="1501"/>
                  </a:cubicBezTo>
                  <a:cubicBezTo>
                    <a:pt x="1238" y="1548"/>
                    <a:pt x="1191" y="1620"/>
                    <a:pt x="1095" y="1644"/>
                  </a:cubicBezTo>
                  <a:lnTo>
                    <a:pt x="1095" y="1334"/>
                  </a:lnTo>
                  <a:cubicBezTo>
                    <a:pt x="1095" y="786"/>
                    <a:pt x="1548" y="334"/>
                    <a:pt x="2120" y="334"/>
                  </a:cubicBezTo>
                  <a:close/>
                  <a:moveTo>
                    <a:pt x="2786" y="3192"/>
                  </a:moveTo>
                  <a:lnTo>
                    <a:pt x="2786" y="3239"/>
                  </a:lnTo>
                  <a:cubicBezTo>
                    <a:pt x="2786" y="3334"/>
                    <a:pt x="2834" y="3430"/>
                    <a:pt x="2858" y="3477"/>
                  </a:cubicBezTo>
                  <a:lnTo>
                    <a:pt x="2286" y="4049"/>
                  </a:lnTo>
                  <a:lnTo>
                    <a:pt x="1715" y="3477"/>
                  </a:lnTo>
                  <a:cubicBezTo>
                    <a:pt x="1762" y="3430"/>
                    <a:pt x="1786" y="3334"/>
                    <a:pt x="1786" y="3239"/>
                  </a:cubicBezTo>
                  <a:lnTo>
                    <a:pt x="1786" y="3192"/>
                  </a:lnTo>
                  <a:cubicBezTo>
                    <a:pt x="1929" y="3239"/>
                    <a:pt x="2120" y="3287"/>
                    <a:pt x="2286" y="3287"/>
                  </a:cubicBezTo>
                  <a:cubicBezTo>
                    <a:pt x="2477" y="3287"/>
                    <a:pt x="2643" y="3239"/>
                    <a:pt x="2786" y="3192"/>
                  </a:cubicBezTo>
                  <a:close/>
                  <a:moveTo>
                    <a:pt x="2143" y="0"/>
                  </a:moveTo>
                  <a:cubicBezTo>
                    <a:pt x="1429" y="0"/>
                    <a:pt x="834" y="596"/>
                    <a:pt x="834" y="1310"/>
                  </a:cubicBezTo>
                  <a:lnTo>
                    <a:pt x="834" y="1620"/>
                  </a:lnTo>
                  <a:cubicBezTo>
                    <a:pt x="834" y="1739"/>
                    <a:pt x="881" y="1810"/>
                    <a:pt x="953" y="1882"/>
                  </a:cubicBezTo>
                  <a:lnTo>
                    <a:pt x="976" y="1906"/>
                  </a:lnTo>
                  <a:lnTo>
                    <a:pt x="976" y="1977"/>
                  </a:lnTo>
                  <a:cubicBezTo>
                    <a:pt x="976" y="2382"/>
                    <a:pt x="1191" y="2739"/>
                    <a:pt x="1477" y="2977"/>
                  </a:cubicBezTo>
                  <a:lnTo>
                    <a:pt x="1477" y="3215"/>
                  </a:lnTo>
                  <a:cubicBezTo>
                    <a:pt x="1477" y="3287"/>
                    <a:pt x="1453" y="3334"/>
                    <a:pt x="1357" y="3358"/>
                  </a:cubicBezTo>
                  <a:lnTo>
                    <a:pt x="476" y="3763"/>
                  </a:lnTo>
                  <a:cubicBezTo>
                    <a:pt x="167" y="3882"/>
                    <a:pt x="0" y="4168"/>
                    <a:pt x="0" y="4501"/>
                  </a:cubicBezTo>
                  <a:lnTo>
                    <a:pt x="0" y="6549"/>
                  </a:lnTo>
                  <a:cubicBezTo>
                    <a:pt x="0" y="6645"/>
                    <a:pt x="48" y="6692"/>
                    <a:pt x="143" y="6692"/>
                  </a:cubicBezTo>
                  <a:cubicBezTo>
                    <a:pt x="238" y="6692"/>
                    <a:pt x="286" y="6645"/>
                    <a:pt x="286" y="6549"/>
                  </a:cubicBezTo>
                  <a:lnTo>
                    <a:pt x="286" y="4501"/>
                  </a:lnTo>
                  <a:lnTo>
                    <a:pt x="286" y="4430"/>
                  </a:lnTo>
                  <a:lnTo>
                    <a:pt x="714" y="4859"/>
                  </a:lnTo>
                  <a:cubicBezTo>
                    <a:pt x="762" y="4906"/>
                    <a:pt x="810" y="5001"/>
                    <a:pt x="810" y="5097"/>
                  </a:cubicBezTo>
                  <a:lnTo>
                    <a:pt x="810" y="6549"/>
                  </a:lnTo>
                  <a:cubicBezTo>
                    <a:pt x="810" y="6645"/>
                    <a:pt x="857" y="6692"/>
                    <a:pt x="953" y="6692"/>
                  </a:cubicBezTo>
                  <a:cubicBezTo>
                    <a:pt x="1048" y="6692"/>
                    <a:pt x="1095" y="6645"/>
                    <a:pt x="1095" y="6549"/>
                  </a:cubicBezTo>
                  <a:lnTo>
                    <a:pt x="1095" y="5097"/>
                  </a:lnTo>
                  <a:cubicBezTo>
                    <a:pt x="1095" y="4906"/>
                    <a:pt x="1048" y="4763"/>
                    <a:pt x="929" y="4644"/>
                  </a:cubicBezTo>
                  <a:lnTo>
                    <a:pt x="405" y="4144"/>
                  </a:lnTo>
                  <a:cubicBezTo>
                    <a:pt x="452" y="4073"/>
                    <a:pt x="500" y="4049"/>
                    <a:pt x="572" y="4025"/>
                  </a:cubicBezTo>
                  <a:lnTo>
                    <a:pt x="1453" y="3644"/>
                  </a:lnTo>
                  <a:lnTo>
                    <a:pt x="2120" y="4287"/>
                  </a:lnTo>
                  <a:lnTo>
                    <a:pt x="2120" y="6549"/>
                  </a:lnTo>
                  <a:cubicBezTo>
                    <a:pt x="2120" y="6645"/>
                    <a:pt x="2167" y="6692"/>
                    <a:pt x="2262" y="6692"/>
                  </a:cubicBezTo>
                  <a:cubicBezTo>
                    <a:pt x="2358" y="6692"/>
                    <a:pt x="2405" y="6645"/>
                    <a:pt x="2405" y="6549"/>
                  </a:cubicBezTo>
                  <a:lnTo>
                    <a:pt x="2405" y="4287"/>
                  </a:lnTo>
                  <a:lnTo>
                    <a:pt x="3048" y="3644"/>
                  </a:lnTo>
                  <a:lnTo>
                    <a:pt x="3953" y="4025"/>
                  </a:lnTo>
                  <a:cubicBezTo>
                    <a:pt x="4001" y="4049"/>
                    <a:pt x="4072" y="4073"/>
                    <a:pt x="4096" y="4144"/>
                  </a:cubicBezTo>
                  <a:lnTo>
                    <a:pt x="3596" y="4644"/>
                  </a:lnTo>
                  <a:cubicBezTo>
                    <a:pt x="3477" y="4763"/>
                    <a:pt x="3405" y="4954"/>
                    <a:pt x="3405" y="5097"/>
                  </a:cubicBezTo>
                  <a:lnTo>
                    <a:pt x="3405" y="6549"/>
                  </a:lnTo>
                  <a:cubicBezTo>
                    <a:pt x="3405" y="6645"/>
                    <a:pt x="3477" y="6692"/>
                    <a:pt x="3572" y="6692"/>
                  </a:cubicBezTo>
                  <a:cubicBezTo>
                    <a:pt x="3644" y="6692"/>
                    <a:pt x="3715" y="6645"/>
                    <a:pt x="3715" y="6549"/>
                  </a:cubicBezTo>
                  <a:lnTo>
                    <a:pt x="3715" y="5097"/>
                  </a:lnTo>
                  <a:cubicBezTo>
                    <a:pt x="3715" y="5001"/>
                    <a:pt x="3739" y="4906"/>
                    <a:pt x="3810" y="4859"/>
                  </a:cubicBezTo>
                  <a:lnTo>
                    <a:pt x="4215" y="4430"/>
                  </a:lnTo>
                  <a:lnTo>
                    <a:pt x="4215" y="4501"/>
                  </a:lnTo>
                  <a:lnTo>
                    <a:pt x="4215" y="6549"/>
                  </a:lnTo>
                  <a:cubicBezTo>
                    <a:pt x="4215" y="6645"/>
                    <a:pt x="4287" y="6692"/>
                    <a:pt x="4358" y="6692"/>
                  </a:cubicBezTo>
                  <a:cubicBezTo>
                    <a:pt x="4453" y="6692"/>
                    <a:pt x="4525" y="6645"/>
                    <a:pt x="4525" y="6549"/>
                  </a:cubicBezTo>
                  <a:lnTo>
                    <a:pt x="4525" y="4501"/>
                  </a:lnTo>
                  <a:cubicBezTo>
                    <a:pt x="4620" y="4192"/>
                    <a:pt x="4406" y="3906"/>
                    <a:pt x="4096" y="3787"/>
                  </a:cubicBezTo>
                  <a:lnTo>
                    <a:pt x="3215" y="3406"/>
                  </a:lnTo>
                  <a:cubicBezTo>
                    <a:pt x="3144" y="3358"/>
                    <a:pt x="3096" y="3311"/>
                    <a:pt x="3096" y="3239"/>
                  </a:cubicBezTo>
                  <a:lnTo>
                    <a:pt x="3096" y="2977"/>
                  </a:lnTo>
                  <a:cubicBezTo>
                    <a:pt x="3382" y="2739"/>
                    <a:pt x="3596" y="2358"/>
                    <a:pt x="3596" y="1977"/>
                  </a:cubicBezTo>
                  <a:lnTo>
                    <a:pt x="3596" y="1620"/>
                  </a:lnTo>
                  <a:cubicBezTo>
                    <a:pt x="3691" y="1548"/>
                    <a:pt x="3787" y="1453"/>
                    <a:pt x="3787" y="1334"/>
                  </a:cubicBezTo>
                  <a:lnTo>
                    <a:pt x="3787" y="1310"/>
                  </a:lnTo>
                  <a:cubicBezTo>
                    <a:pt x="3787" y="596"/>
                    <a:pt x="3191" y="0"/>
                    <a:pt x="2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8;p69">
              <a:extLst>
                <a:ext uri="{FF2B5EF4-FFF2-40B4-BE49-F238E27FC236}">
                  <a16:creationId xmlns:a16="http://schemas.microsoft.com/office/drawing/2014/main" id="{61AD9353-89DA-4487-AD6E-C9AEB9A55784}"/>
                </a:ext>
              </a:extLst>
            </p:cNvPr>
            <p:cNvSpPr/>
            <p:nvPr/>
          </p:nvSpPr>
          <p:spPr>
            <a:xfrm>
              <a:off x="2184602" y="3551158"/>
              <a:ext cx="138544" cy="241389"/>
            </a:xfrm>
            <a:custGeom>
              <a:avLst/>
              <a:gdLst/>
              <a:ahLst/>
              <a:cxnLst/>
              <a:rect l="l" t="t" r="r" b="b"/>
              <a:pathLst>
                <a:path w="3978" h="6931" extrusionOk="0">
                  <a:moveTo>
                    <a:pt x="1977" y="286"/>
                  </a:moveTo>
                  <a:cubicBezTo>
                    <a:pt x="2239" y="286"/>
                    <a:pt x="2453" y="501"/>
                    <a:pt x="2477" y="739"/>
                  </a:cubicBezTo>
                  <a:cubicBezTo>
                    <a:pt x="2334" y="667"/>
                    <a:pt x="2168" y="644"/>
                    <a:pt x="1977" y="644"/>
                  </a:cubicBezTo>
                  <a:cubicBezTo>
                    <a:pt x="1810" y="644"/>
                    <a:pt x="1620" y="667"/>
                    <a:pt x="1477" y="739"/>
                  </a:cubicBezTo>
                  <a:cubicBezTo>
                    <a:pt x="1501" y="477"/>
                    <a:pt x="1739" y="286"/>
                    <a:pt x="1977" y="286"/>
                  </a:cubicBezTo>
                  <a:close/>
                  <a:moveTo>
                    <a:pt x="2001" y="953"/>
                  </a:moveTo>
                  <a:cubicBezTo>
                    <a:pt x="2573" y="953"/>
                    <a:pt x="3025" y="1382"/>
                    <a:pt x="3025" y="1953"/>
                  </a:cubicBezTo>
                  <a:lnTo>
                    <a:pt x="3025" y="2144"/>
                  </a:lnTo>
                  <a:cubicBezTo>
                    <a:pt x="2311" y="2073"/>
                    <a:pt x="1620" y="1668"/>
                    <a:pt x="1596" y="1668"/>
                  </a:cubicBezTo>
                  <a:cubicBezTo>
                    <a:pt x="1572" y="1620"/>
                    <a:pt x="1501" y="1620"/>
                    <a:pt x="1477" y="1620"/>
                  </a:cubicBezTo>
                  <a:cubicBezTo>
                    <a:pt x="1453" y="1620"/>
                    <a:pt x="1382" y="1668"/>
                    <a:pt x="1382" y="1715"/>
                  </a:cubicBezTo>
                  <a:cubicBezTo>
                    <a:pt x="1334" y="1858"/>
                    <a:pt x="1144" y="1953"/>
                    <a:pt x="1025" y="2049"/>
                  </a:cubicBezTo>
                  <a:lnTo>
                    <a:pt x="1025" y="1953"/>
                  </a:lnTo>
                  <a:lnTo>
                    <a:pt x="1001" y="1953"/>
                  </a:lnTo>
                  <a:cubicBezTo>
                    <a:pt x="1001" y="1382"/>
                    <a:pt x="1453" y="953"/>
                    <a:pt x="2001" y="953"/>
                  </a:cubicBezTo>
                  <a:close/>
                  <a:moveTo>
                    <a:pt x="1572" y="1977"/>
                  </a:moveTo>
                  <a:cubicBezTo>
                    <a:pt x="1810" y="2096"/>
                    <a:pt x="2406" y="2382"/>
                    <a:pt x="3025" y="2430"/>
                  </a:cubicBezTo>
                  <a:lnTo>
                    <a:pt x="3025" y="2454"/>
                  </a:lnTo>
                  <a:cubicBezTo>
                    <a:pt x="3025" y="3025"/>
                    <a:pt x="2573" y="3478"/>
                    <a:pt x="2001" y="3478"/>
                  </a:cubicBezTo>
                  <a:cubicBezTo>
                    <a:pt x="1453" y="3454"/>
                    <a:pt x="1001" y="3001"/>
                    <a:pt x="1001" y="2430"/>
                  </a:cubicBezTo>
                  <a:lnTo>
                    <a:pt x="1001" y="2382"/>
                  </a:lnTo>
                  <a:cubicBezTo>
                    <a:pt x="1144" y="2311"/>
                    <a:pt x="1382" y="2192"/>
                    <a:pt x="1572" y="1977"/>
                  </a:cubicBezTo>
                  <a:close/>
                  <a:moveTo>
                    <a:pt x="2311" y="3740"/>
                  </a:moveTo>
                  <a:cubicBezTo>
                    <a:pt x="2311" y="3859"/>
                    <a:pt x="2382" y="3978"/>
                    <a:pt x="2453" y="4073"/>
                  </a:cubicBezTo>
                  <a:lnTo>
                    <a:pt x="1977" y="4549"/>
                  </a:lnTo>
                  <a:lnTo>
                    <a:pt x="1501" y="4073"/>
                  </a:lnTo>
                  <a:cubicBezTo>
                    <a:pt x="1596" y="3978"/>
                    <a:pt x="1644" y="3859"/>
                    <a:pt x="1644" y="3740"/>
                  </a:cubicBezTo>
                  <a:cubicBezTo>
                    <a:pt x="1763" y="3763"/>
                    <a:pt x="1858" y="3787"/>
                    <a:pt x="1977" y="3787"/>
                  </a:cubicBezTo>
                  <a:cubicBezTo>
                    <a:pt x="2096" y="3787"/>
                    <a:pt x="2215" y="3763"/>
                    <a:pt x="2311" y="3740"/>
                  </a:cubicBezTo>
                  <a:close/>
                  <a:moveTo>
                    <a:pt x="1977" y="1"/>
                  </a:moveTo>
                  <a:cubicBezTo>
                    <a:pt x="1549" y="1"/>
                    <a:pt x="1191" y="358"/>
                    <a:pt x="1191" y="787"/>
                  </a:cubicBezTo>
                  <a:lnTo>
                    <a:pt x="1191" y="906"/>
                  </a:lnTo>
                  <a:cubicBezTo>
                    <a:pt x="882" y="1144"/>
                    <a:pt x="667" y="1549"/>
                    <a:pt x="667" y="1953"/>
                  </a:cubicBezTo>
                  <a:lnTo>
                    <a:pt x="667" y="2454"/>
                  </a:lnTo>
                  <a:cubicBezTo>
                    <a:pt x="667" y="2930"/>
                    <a:pt x="953" y="3382"/>
                    <a:pt x="1334" y="3597"/>
                  </a:cubicBezTo>
                  <a:lnTo>
                    <a:pt x="1334" y="3716"/>
                  </a:lnTo>
                  <a:cubicBezTo>
                    <a:pt x="1334" y="3763"/>
                    <a:pt x="1263" y="3859"/>
                    <a:pt x="1215" y="3882"/>
                  </a:cubicBezTo>
                  <a:lnTo>
                    <a:pt x="524" y="4168"/>
                  </a:lnTo>
                  <a:cubicBezTo>
                    <a:pt x="191" y="4263"/>
                    <a:pt x="1" y="4573"/>
                    <a:pt x="1" y="4930"/>
                  </a:cubicBezTo>
                  <a:lnTo>
                    <a:pt x="1" y="6788"/>
                  </a:lnTo>
                  <a:cubicBezTo>
                    <a:pt x="1" y="6859"/>
                    <a:pt x="48" y="6931"/>
                    <a:pt x="143" y="6931"/>
                  </a:cubicBezTo>
                  <a:cubicBezTo>
                    <a:pt x="239" y="6931"/>
                    <a:pt x="286" y="6859"/>
                    <a:pt x="286" y="6788"/>
                  </a:cubicBezTo>
                  <a:lnTo>
                    <a:pt x="286" y="4930"/>
                  </a:lnTo>
                  <a:lnTo>
                    <a:pt x="286" y="4835"/>
                  </a:lnTo>
                  <a:lnTo>
                    <a:pt x="524" y="5073"/>
                  </a:lnTo>
                  <a:cubicBezTo>
                    <a:pt x="596" y="5145"/>
                    <a:pt x="620" y="5240"/>
                    <a:pt x="620" y="5311"/>
                  </a:cubicBezTo>
                  <a:lnTo>
                    <a:pt x="620" y="6788"/>
                  </a:lnTo>
                  <a:cubicBezTo>
                    <a:pt x="620" y="6859"/>
                    <a:pt x="667" y="6931"/>
                    <a:pt x="763" y="6931"/>
                  </a:cubicBezTo>
                  <a:cubicBezTo>
                    <a:pt x="858" y="6931"/>
                    <a:pt x="906" y="6859"/>
                    <a:pt x="906" y="6788"/>
                  </a:cubicBezTo>
                  <a:lnTo>
                    <a:pt x="906" y="5311"/>
                  </a:lnTo>
                  <a:cubicBezTo>
                    <a:pt x="906" y="5145"/>
                    <a:pt x="858" y="5002"/>
                    <a:pt x="739" y="4883"/>
                  </a:cubicBezTo>
                  <a:lnTo>
                    <a:pt x="405" y="4549"/>
                  </a:lnTo>
                  <a:cubicBezTo>
                    <a:pt x="477" y="4478"/>
                    <a:pt x="524" y="4454"/>
                    <a:pt x="596" y="4430"/>
                  </a:cubicBezTo>
                  <a:lnTo>
                    <a:pt x="1144" y="4216"/>
                  </a:lnTo>
                  <a:lnTo>
                    <a:pt x="1787" y="4835"/>
                  </a:lnTo>
                  <a:lnTo>
                    <a:pt x="1787" y="6740"/>
                  </a:lnTo>
                  <a:cubicBezTo>
                    <a:pt x="1787" y="6835"/>
                    <a:pt x="1834" y="6907"/>
                    <a:pt x="1930" y="6907"/>
                  </a:cubicBezTo>
                  <a:cubicBezTo>
                    <a:pt x="2025" y="6907"/>
                    <a:pt x="2072" y="6835"/>
                    <a:pt x="2072" y="6740"/>
                  </a:cubicBezTo>
                  <a:lnTo>
                    <a:pt x="2072" y="4835"/>
                  </a:lnTo>
                  <a:lnTo>
                    <a:pt x="2692" y="4216"/>
                  </a:lnTo>
                  <a:lnTo>
                    <a:pt x="3263" y="4430"/>
                  </a:lnTo>
                  <a:cubicBezTo>
                    <a:pt x="3335" y="4454"/>
                    <a:pt x="3382" y="4478"/>
                    <a:pt x="3454" y="4549"/>
                  </a:cubicBezTo>
                  <a:lnTo>
                    <a:pt x="3120" y="4883"/>
                  </a:lnTo>
                  <a:cubicBezTo>
                    <a:pt x="3001" y="5002"/>
                    <a:pt x="2930" y="5168"/>
                    <a:pt x="2930" y="5311"/>
                  </a:cubicBezTo>
                  <a:lnTo>
                    <a:pt x="2930" y="6788"/>
                  </a:lnTo>
                  <a:cubicBezTo>
                    <a:pt x="2930" y="6859"/>
                    <a:pt x="3001" y="6931"/>
                    <a:pt x="3096" y="6931"/>
                  </a:cubicBezTo>
                  <a:cubicBezTo>
                    <a:pt x="3168" y="6931"/>
                    <a:pt x="3239" y="6859"/>
                    <a:pt x="3239" y="6788"/>
                  </a:cubicBezTo>
                  <a:lnTo>
                    <a:pt x="3239" y="5311"/>
                  </a:lnTo>
                  <a:cubicBezTo>
                    <a:pt x="3239" y="5240"/>
                    <a:pt x="3263" y="5145"/>
                    <a:pt x="3335" y="5073"/>
                  </a:cubicBezTo>
                  <a:lnTo>
                    <a:pt x="3573" y="4835"/>
                  </a:lnTo>
                  <a:lnTo>
                    <a:pt x="3573" y="4930"/>
                  </a:lnTo>
                  <a:lnTo>
                    <a:pt x="3573" y="6788"/>
                  </a:lnTo>
                  <a:cubicBezTo>
                    <a:pt x="3573" y="6859"/>
                    <a:pt x="3620" y="6931"/>
                    <a:pt x="3716" y="6931"/>
                  </a:cubicBezTo>
                  <a:cubicBezTo>
                    <a:pt x="3811" y="6931"/>
                    <a:pt x="3859" y="6859"/>
                    <a:pt x="3859" y="6788"/>
                  </a:cubicBezTo>
                  <a:lnTo>
                    <a:pt x="3859" y="4930"/>
                  </a:lnTo>
                  <a:cubicBezTo>
                    <a:pt x="3978" y="4549"/>
                    <a:pt x="3739" y="4240"/>
                    <a:pt x="3454" y="4121"/>
                  </a:cubicBezTo>
                  <a:lnTo>
                    <a:pt x="2763" y="3859"/>
                  </a:lnTo>
                  <a:cubicBezTo>
                    <a:pt x="2692" y="3835"/>
                    <a:pt x="2644" y="3763"/>
                    <a:pt x="2644" y="3692"/>
                  </a:cubicBezTo>
                  <a:lnTo>
                    <a:pt x="2644" y="3573"/>
                  </a:lnTo>
                  <a:cubicBezTo>
                    <a:pt x="3025" y="3335"/>
                    <a:pt x="3287" y="2906"/>
                    <a:pt x="3287" y="2430"/>
                  </a:cubicBezTo>
                  <a:lnTo>
                    <a:pt x="3287" y="1953"/>
                  </a:lnTo>
                  <a:cubicBezTo>
                    <a:pt x="3287" y="1549"/>
                    <a:pt x="3096" y="1144"/>
                    <a:pt x="2787" y="906"/>
                  </a:cubicBezTo>
                  <a:lnTo>
                    <a:pt x="2787" y="787"/>
                  </a:lnTo>
                  <a:cubicBezTo>
                    <a:pt x="2787" y="358"/>
                    <a:pt x="2430" y="1"/>
                    <a:pt x="1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39;p69">
              <a:extLst>
                <a:ext uri="{FF2B5EF4-FFF2-40B4-BE49-F238E27FC236}">
                  <a16:creationId xmlns:a16="http://schemas.microsoft.com/office/drawing/2014/main" id="{67C15614-FFB6-7BCD-4BC7-902743BF10A2}"/>
                </a:ext>
              </a:extLst>
            </p:cNvPr>
            <p:cNvSpPr/>
            <p:nvPr/>
          </p:nvSpPr>
          <p:spPr>
            <a:xfrm>
              <a:off x="2347177" y="3498917"/>
              <a:ext cx="21593" cy="10797"/>
            </a:xfrm>
            <a:custGeom>
              <a:avLst/>
              <a:gdLst/>
              <a:ahLst/>
              <a:cxnLst/>
              <a:rect l="l" t="t" r="r" b="b"/>
              <a:pathLst>
                <a:path w="620" h="310" extrusionOk="0">
                  <a:moveTo>
                    <a:pt x="143" y="0"/>
                  </a:moveTo>
                  <a:cubicBezTo>
                    <a:pt x="48" y="0"/>
                    <a:pt x="0" y="72"/>
                    <a:pt x="0" y="143"/>
                  </a:cubicBezTo>
                  <a:cubicBezTo>
                    <a:pt x="0" y="239"/>
                    <a:pt x="48" y="310"/>
                    <a:pt x="143" y="310"/>
                  </a:cubicBezTo>
                  <a:lnTo>
                    <a:pt x="477" y="310"/>
                  </a:lnTo>
                  <a:cubicBezTo>
                    <a:pt x="572" y="310"/>
                    <a:pt x="619" y="239"/>
                    <a:pt x="619" y="143"/>
                  </a:cubicBezTo>
                  <a:cubicBezTo>
                    <a:pt x="619" y="72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40;p69">
              <a:extLst>
                <a:ext uri="{FF2B5EF4-FFF2-40B4-BE49-F238E27FC236}">
                  <a16:creationId xmlns:a16="http://schemas.microsoft.com/office/drawing/2014/main" id="{F9BD4094-9874-04D7-D0AF-108D7C483514}"/>
                </a:ext>
              </a:extLst>
            </p:cNvPr>
            <p:cNvSpPr/>
            <p:nvPr/>
          </p:nvSpPr>
          <p:spPr>
            <a:xfrm>
              <a:off x="2278323" y="3498917"/>
              <a:ext cx="56421" cy="10797"/>
            </a:xfrm>
            <a:custGeom>
              <a:avLst/>
              <a:gdLst/>
              <a:ahLst/>
              <a:cxnLst/>
              <a:rect l="l" t="t" r="r" b="b"/>
              <a:pathLst>
                <a:path w="1620" h="310" extrusionOk="0">
                  <a:moveTo>
                    <a:pt x="167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67" y="310"/>
                  </a:cubicBezTo>
                  <a:lnTo>
                    <a:pt x="1477" y="310"/>
                  </a:lnTo>
                  <a:cubicBezTo>
                    <a:pt x="1549" y="310"/>
                    <a:pt x="1620" y="239"/>
                    <a:pt x="1620" y="143"/>
                  </a:cubicBezTo>
                  <a:cubicBezTo>
                    <a:pt x="1620" y="72"/>
                    <a:pt x="1525" y="0"/>
                    <a:pt x="1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41;p69">
              <a:extLst>
                <a:ext uri="{FF2B5EF4-FFF2-40B4-BE49-F238E27FC236}">
                  <a16:creationId xmlns:a16="http://schemas.microsoft.com/office/drawing/2014/main" id="{96E20EBB-21ED-82F6-8F86-08C540617646}"/>
                </a:ext>
              </a:extLst>
            </p:cNvPr>
            <p:cNvSpPr/>
            <p:nvPr/>
          </p:nvSpPr>
          <p:spPr>
            <a:xfrm>
              <a:off x="2313150" y="3527127"/>
              <a:ext cx="55620" cy="9961"/>
            </a:xfrm>
            <a:custGeom>
              <a:avLst/>
              <a:gdLst/>
              <a:ahLst/>
              <a:cxnLst/>
              <a:rect l="l" t="t" r="r" b="b"/>
              <a:pathLst>
                <a:path w="1597" h="286" extrusionOk="0">
                  <a:moveTo>
                    <a:pt x="144" y="0"/>
                  </a:moveTo>
                  <a:cubicBezTo>
                    <a:pt x="48" y="0"/>
                    <a:pt x="1" y="48"/>
                    <a:pt x="1" y="143"/>
                  </a:cubicBezTo>
                  <a:cubicBezTo>
                    <a:pt x="1" y="238"/>
                    <a:pt x="48" y="286"/>
                    <a:pt x="144" y="286"/>
                  </a:cubicBezTo>
                  <a:lnTo>
                    <a:pt x="1454" y="286"/>
                  </a:lnTo>
                  <a:cubicBezTo>
                    <a:pt x="1549" y="286"/>
                    <a:pt x="1596" y="238"/>
                    <a:pt x="1596" y="143"/>
                  </a:cubicBezTo>
                  <a:cubicBezTo>
                    <a:pt x="1596" y="48"/>
                    <a:pt x="1549" y="0"/>
                    <a:pt x="1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2;p69">
              <a:extLst>
                <a:ext uri="{FF2B5EF4-FFF2-40B4-BE49-F238E27FC236}">
                  <a16:creationId xmlns:a16="http://schemas.microsoft.com/office/drawing/2014/main" id="{4BCA5E6F-B955-529A-75D5-805CB47E38A2}"/>
                </a:ext>
              </a:extLst>
            </p:cNvPr>
            <p:cNvSpPr/>
            <p:nvPr/>
          </p:nvSpPr>
          <p:spPr>
            <a:xfrm>
              <a:off x="2277487" y="3527127"/>
              <a:ext cx="21593" cy="9961"/>
            </a:xfrm>
            <a:custGeom>
              <a:avLst/>
              <a:gdLst/>
              <a:ahLst/>
              <a:cxnLst/>
              <a:rect l="l" t="t" r="r" b="b"/>
              <a:pathLst>
                <a:path w="620" h="286" extrusionOk="0">
                  <a:moveTo>
                    <a:pt x="144" y="0"/>
                  </a:moveTo>
                  <a:cubicBezTo>
                    <a:pt x="72" y="0"/>
                    <a:pt x="1" y="48"/>
                    <a:pt x="1" y="143"/>
                  </a:cubicBezTo>
                  <a:cubicBezTo>
                    <a:pt x="1" y="238"/>
                    <a:pt x="72" y="286"/>
                    <a:pt x="144" y="286"/>
                  </a:cubicBezTo>
                  <a:lnTo>
                    <a:pt x="477" y="286"/>
                  </a:lnTo>
                  <a:cubicBezTo>
                    <a:pt x="572" y="286"/>
                    <a:pt x="620" y="238"/>
                    <a:pt x="620" y="143"/>
                  </a:cubicBezTo>
                  <a:cubicBezTo>
                    <a:pt x="620" y="48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43;p69">
              <a:extLst>
                <a:ext uri="{FF2B5EF4-FFF2-40B4-BE49-F238E27FC236}">
                  <a16:creationId xmlns:a16="http://schemas.microsoft.com/office/drawing/2014/main" id="{E8BBA704-0840-B68D-64E5-69746967A271}"/>
                </a:ext>
              </a:extLst>
            </p:cNvPr>
            <p:cNvSpPr/>
            <p:nvPr/>
          </p:nvSpPr>
          <p:spPr>
            <a:xfrm>
              <a:off x="2243495" y="3464089"/>
              <a:ext cx="159266" cy="137708"/>
            </a:xfrm>
            <a:custGeom>
              <a:avLst/>
              <a:gdLst/>
              <a:ahLst/>
              <a:cxnLst/>
              <a:rect l="l" t="t" r="r" b="b"/>
              <a:pathLst>
                <a:path w="4573" h="3954" extrusionOk="0">
                  <a:moveTo>
                    <a:pt x="786" y="0"/>
                  </a:moveTo>
                  <a:cubicBezTo>
                    <a:pt x="358" y="0"/>
                    <a:pt x="0" y="357"/>
                    <a:pt x="0" y="786"/>
                  </a:cubicBezTo>
                  <a:lnTo>
                    <a:pt x="0" y="1953"/>
                  </a:lnTo>
                  <a:cubicBezTo>
                    <a:pt x="0" y="2048"/>
                    <a:pt x="48" y="2096"/>
                    <a:pt x="143" y="2096"/>
                  </a:cubicBezTo>
                  <a:cubicBezTo>
                    <a:pt x="239" y="2096"/>
                    <a:pt x="286" y="2048"/>
                    <a:pt x="286" y="1953"/>
                  </a:cubicBezTo>
                  <a:lnTo>
                    <a:pt x="286" y="786"/>
                  </a:lnTo>
                  <a:cubicBezTo>
                    <a:pt x="286" y="524"/>
                    <a:pt x="524" y="286"/>
                    <a:pt x="786" y="286"/>
                  </a:cubicBezTo>
                  <a:lnTo>
                    <a:pt x="3763" y="286"/>
                  </a:lnTo>
                  <a:cubicBezTo>
                    <a:pt x="4049" y="286"/>
                    <a:pt x="4287" y="524"/>
                    <a:pt x="4287" y="786"/>
                  </a:cubicBezTo>
                  <a:lnTo>
                    <a:pt x="4287" y="2286"/>
                  </a:lnTo>
                  <a:cubicBezTo>
                    <a:pt x="4287" y="2548"/>
                    <a:pt x="4049" y="2786"/>
                    <a:pt x="3763" y="2786"/>
                  </a:cubicBezTo>
                  <a:lnTo>
                    <a:pt x="3454" y="2786"/>
                  </a:lnTo>
                  <a:cubicBezTo>
                    <a:pt x="3382" y="2786"/>
                    <a:pt x="3334" y="2810"/>
                    <a:pt x="3334" y="2882"/>
                  </a:cubicBezTo>
                  <a:cubicBezTo>
                    <a:pt x="3096" y="3287"/>
                    <a:pt x="2668" y="3525"/>
                    <a:pt x="2382" y="3644"/>
                  </a:cubicBezTo>
                  <a:cubicBezTo>
                    <a:pt x="2525" y="3334"/>
                    <a:pt x="2620" y="3025"/>
                    <a:pt x="2620" y="3001"/>
                  </a:cubicBezTo>
                  <a:cubicBezTo>
                    <a:pt x="2620" y="2929"/>
                    <a:pt x="2620" y="2906"/>
                    <a:pt x="2572" y="2882"/>
                  </a:cubicBezTo>
                  <a:cubicBezTo>
                    <a:pt x="2549" y="2858"/>
                    <a:pt x="2525" y="2810"/>
                    <a:pt x="2477" y="2810"/>
                  </a:cubicBezTo>
                  <a:lnTo>
                    <a:pt x="1644" y="2810"/>
                  </a:lnTo>
                  <a:cubicBezTo>
                    <a:pt x="1548" y="2810"/>
                    <a:pt x="1477" y="2882"/>
                    <a:pt x="1477" y="2977"/>
                  </a:cubicBezTo>
                  <a:cubicBezTo>
                    <a:pt x="1477" y="3048"/>
                    <a:pt x="1548" y="3120"/>
                    <a:pt x="1644" y="3120"/>
                  </a:cubicBezTo>
                  <a:lnTo>
                    <a:pt x="2263" y="3120"/>
                  </a:lnTo>
                  <a:cubicBezTo>
                    <a:pt x="2239" y="3239"/>
                    <a:pt x="2168" y="3358"/>
                    <a:pt x="2072" y="3501"/>
                  </a:cubicBezTo>
                  <a:cubicBezTo>
                    <a:pt x="2025" y="3620"/>
                    <a:pt x="2048" y="3763"/>
                    <a:pt x="2144" y="3858"/>
                  </a:cubicBezTo>
                  <a:cubicBezTo>
                    <a:pt x="2191" y="3930"/>
                    <a:pt x="2287" y="3953"/>
                    <a:pt x="2382" y="3953"/>
                  </a:cubicBezTo>
                  <a:cubicBezTo>
                    <a:pt x="2406" y="3953"/>
                    <a:pt x="2477" y="3953"/>
                    <a:pt x="2501" y="3930"/>
                  </a:cubicBezTo>
                  <a:cubicBezTo>
                    <a:pt x="2834" y="3810"/>
                    <a:pt x="3239" y="3525"/>
                    <a:pt x="3525" y="3096"/>
                  </a:cubicBezTo>
                  <a:lnTo>
                    <a:pt x="3763" y="3096"/>
                  </a:lnTo>
                  <a:cubicBezTo>
                    <a:pt x="4216" y="3096"/>
                    <a:pt x="4573" y="2739"/>
                    <a:pt x="4573" y="2286"/>
                  </a:cubicBezTo>
                  <a:lnTo>
                    <a:pt x="4573" y="786"/>
                  </a:lnTo>
                  <a:cubicBezTo>
                    <a:pt x="4573" y="381"/>
                    <a:pt x="4216" y="0"/>
                    <a:pt x="3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44;p69">
              <a:extLst>
                <a:ext uri="{FF2B5EF4-FFF2-40B4-BE49-F238E27FC236}">
                  <a16:creationId xmlns:a16="http://schemas.microsoft.com/office/drawing/2014/main" id="{3EDCEDA9-E1E9-18E4-2EB5-594E7AC1F420}"/>
                </a:ext>
              </a:extLst>
            </p:cNvPr>
            <p:cNvSpPr/>
            <p:nvPr/>
          </p:nvSpPr>
          <p:spPr>
            <a:xfrm>
              <a:off x="2352157" y="3625793"/>
              <a:ext cx="10797" cy="39042"/>
            </a:xfrm>
            <a:custGeom>
              <a:avLst/>
              <a:gdLst/>
              <a:ahLst/>
              <a:cxnLst/>
              <a:rect l="l" t="t" r="r" b="b"/>
              <a:pathLst>
                <a:path w="310" h="1121" extrusionOk="0"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977"/>
                  </a:lnTo>
                  <a:cubicBezTo>
                    <a:pt x="0" y="1073"/>
                    <a:pt x="48" y="1120"/>
                    <a:pt x="143" y="1120"/>
                  </a:cubicBezTo>
                  <a:cubicBezTo>
                    <a:pt x="238" y="1120"/>
                    <a:pt x="310" y="1073"/>
                    <a:pt x="310" y="977"/>
                  </a:cubicBezTo>
                  <a:lnTo>
                    <a:pt x="310" y="144"/>
                  </a:lnTo>
                  <a:cubicBezTo>
                    <a:pt x="310" y="49"/>
                    <a:pt x="238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45;p69">
              <a:extLst>
                <a:ext uri="{FF2B5EF4-FFF2-40B4-BE49-F238E27FC236}">
                  <a16:creationId xmlns:a16="http://schemas.microsoft.com/office/drawing/2014/main" id="{0FCAB22F-C573-B6BC-9B44-4F40EB138486}"/>
                </a:ext>
              </a:extLst>
            </p:cNvPr>
            <p:cNvSpPr/>
            <p:nvPr/>
          </p:nvSpPr>
          <p:spPr>
            <a:xfrm>
              <a:off x="2352157" y="3671417"/>
              <a:ext cx="10797" cy="9995"/>
            </a:xfrm>
            <a:custGeom>
              <a:avLst/>
              <a:gdLst/>
              <a:ahLst/>
              <a:cxnLst/>
              <a:rect l="l" t="t" r="r" b="b"/>
              <a:pathLst>
                <a:path w="310" h="287" extrusionOk="0">
                  <a:moveTo>
                    <a:pt x="143" y="1"/>
                  </a:moveTo>
                  <a:cubicBezTo>
                    <a:pt x="48" y="1"/>
                    <a:pt x="0" y="48"/>
                    <a:pt x="0" y="144"/>
                  </a:cubicBezTo>
                  <a:cubicBezTo>
                    <a:pt x="0" y="239"/>
                    <a:pt x="48" y="287"/>
                    <a:pt x="143" y="287"/>
                  </a:cubicBezTo>
                  <a:cubicBezTo>
                    <a:pt x="238" y="287"/>
                    <a:pt x="310" y="239"/>
                    <a:pt x="310" y="144"/>
                  </a:cubicBezTo>
                  <a:cubicBezTo>
                    <a:pt x="310" y="48"/>
                    <a:pt x="238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46;p69">
              <a:extLst>
                <a:ext uri="{FF2B5EF4-FFF2-40B4-BE49-F238E27FC236}">
                  <a16:creationId xmlns:a16="http://schemas.microsoft.com/office/drawing/2014/main" id="{8E3A2591-06EE-04A1-A62E-4E1F4EEE9D89}"/>
                </a:ext>
              </a:extLst>
            </p:cNvPr>
            <p:cNvSpPr/>
            <p:nvPr/>
          </p:nvSpPr>
          <p:spPr>
            <a:xfrm>
              <a:off x="2304861" y="3602215"/>
              <a:ext cx="124439" cy="103264"/>
            </a:xfrm>
            <a:custGeom>
              <a:avLst/>
              <a:gdLst/>
              <a:ahLst/>
              <a:cxnLst/>
              <a:rect l="l" t="t" r="r" b="b"/>
              <a:pathLst>
                <a:path w="3573" h="2965" extrusionOk="0">
                  <a:moveTo>
                    <a:pt x="1477" y="321"/>
                  </a:moveTo>
                  <a:cubicBezTo>
                    <a:pt x="1739" y="321"/>
                    <a:pt x="1977" y="392"/>
                    <a:pt x="2192" y="559"/>
                  </a:cubicBezTo>
                  <a:cubicBezTo>
                    <a:pt x="2430" y="726"/>
                    <a:pt x="2596" y="1035"/>
                    <a:pt x="2644" y="1321"/>
                  </a:cubicBezTo>
                  <a:cubicBezTo>
                    <a:pt x="2644" y="1416"/>
                    <a:pt x="2739" y="1440"/>
                    <a:pt x="2882" y="1535"/>
                  </a:cubicBezTo>
                  <a:cubicBezTo>
                    <a:pt x="2930" y="1559"/>
                    <a:pt x="3025" y="1583"/>
                    <a:pt x="3144" y="1631"/>
                  </a:cubicBezTo>
                  <a:lnTo>
                    <a:pt x="2692" y="1773"/>
                  </a:lnTo>
                  <a:cubicBezTo>
                    <a:pt x="2644" y="1773"/>
                    <a:pt x="2596" y="1821"/>
                    <a:pt x="2596" y="1869"/>
                  </a:cubicBezTo>
                  <a:cubicBezTo>
                    <a:pt x="2430" y="2297"/>
                    <a:pt x="2001" y="2631"/>
                    <a:pt x="1501" y="2631"/>
                  </a:cubicBezTo>
                  <a:cubicBezTo>
                    <a:pt x="1168" y="2631"/>
                    <a:pt x="858" y="2488"/>
                    <a:pt x="644" y="2250"/>
                  </a:cubicBezTo>
                  <a:cubicBezTo>
                    <a:pt x="406" y="2012"/>
                    <a:pt x="310" y="1678"/>
                    <a:pt x="358" y="1321"/>
                  </a:cubicBezTo>
                  <a:cubicBezTo>
                    <a:pt x="406" y="797"/>
                    <a:pt x="787" y="368"/>
                    <a:pt x="1334" y="321"/>
                  </a:cubicBezTo>
                  <a:close/>
                  <a:moveTo>
                    <a:pt x="1477" y="1"/>
                  </a:moveTo>
                  <a:cubicBezTo>
                    <a:pt x="1422" y="1"/>
                    <a:pt x="1366" y="4"/>
                    <a:pt x="1310" y="11"/>
                  </a:cubicBezTo>
                  <a:cubicBezTo>
                    <a:pt x="620" y="106"/>
                    <a:pt x="120" y="630"/>
                    <a:pt x="48" y="1297"/>
                  </a:cubicBezTo>
                  <a:cubicBezTo>
                    <a:pt x="1" y="1702"/>
                    <a:pt x="144" y="2131"/>
                    <a:pt x="406" y="2464"/>
                  </a:cubicBezTo>
                  <a:cubicBezTo>
                    <a:pt x="667" y="2774"/>
                    <a:pt x="1096" y="2964"/>
                    <a:pt x="1501" y="2964"/>
                  </a:cubicBezTo>
                  <a:cubicBezTo>
                    <a:pt x="2096" y="2964"/>
                    <a:pt x="2644" y="2607"/>
                    <a:pt x="2882" y="2059"/>
                  </a:cubicBezTo>
                  <a:lnTo>
                    <a:pt x="3359" y="1916"/>
                  </a:lnTo>
                  <a:cubicBezTo>
                    <a:pt x="3478" y="1893"/>
                    <a:pt x="3573" y="1773"/>
                    <a:pt x="3573" y="1654"/>
                  </a:cubicBezTo>
                  <a:cubicBezTo>
                    <a:pt x="3525" y="1511"/>
                    <a:pt x="3478" y="1416"/>
                    <a:pt x="3359" y="1345"/>
                  </a:cubicBezTo>
                  <a:cubicBezTo>
                    <a:pt x="3144" y="1273"/>
                    <a:pt x="3025" y="1226"/>
                    <a:pt x="2954" y="1202"/>
                  </a:cubicBezTo>
                  <a:cubicBezTo>
                    <a:pt x="2906" y="845"/>
                    <a:pt x="2692" y="511"/>
                    <a:pt x="2406" y="321"/>
                  </a:cubicBezTo>
                  <a:cubicBezTo>
                    <a:pt x="2121" y="117"/>
                    <a:pt x="1802" y="1"/>
                    <a:pt x="1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258866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4"/>
          <p:cNvSpPr txBox="1">
            <a:spLocks noGrp="1"/>
          </p:cNvSpPr>
          <p:nvPr>
            <p:ph type="ctrTitle"/>
          </p:nvPr>
        </p:nvSpPr>
        <p:spPr>
          <a:xfrm>
            <a:off x="2575861" y="746025"/>
            <a:ext cx="5108468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Fim</a:t>
            </a:r>
            <a:endParaRPr dirty="0"/>
          </a:p>
        </p:txBody>
      </p:sp>
      <p:sp>
        <p:nvSpPr>
          <p:cNvPr id="1009" name="Google Shape;1009;p74"/>
          <p:cNvSpPr txBox="1"/>
          <p:nvPr/>
        </p:nvSpPr>
        <p:spPr>
          <a:xfrm>
            <a:off x="4761327" y="4182375"/>
            <a:ext cx="3000000" cy="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Please keep this slide for attribution</a:t>
            </a:r>
            <a:endParaRPr sz="1200"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" name="Subtitle 5">
            <a:extLst>
              <a:ext uri="{FF2B5EF4-FFF2-40B4-BE49-F238E27FC236}">
                <a16:creationId xmlns:a16="http://schemas.microsoft.com/office/drawing/2014/main" id="{E9CDFE45-C4B8-49CD-91F1-9F0132CBF6E3}"/>
              </a:ext>
            </a:extLst>
          </p:cNvPr>
          <p:cNvSpPr txBox="1">
            <a:spLocks/>
          </p:cNvSpPr>
          <p:nvPr/>
        </p:nvSpPr>
        <p:spPr>
          <a:xfrm>
            <a:off x="1961722" y="2808289"/>
            <a:ext cx="6391338" cy="68440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None/>
              <a:defRPr sz="16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sz="1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sz="1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sz="1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sz="1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sz="1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sz="1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sz="1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sz="1800" b="0" i="0" u="none" strike="noStrike" cap="none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rPr lang="pt-BR" dirty="0"/>
              <a:t>Charles Neves Epifanio de Oliveira	</a:t>
            </a:r>
            <a:r>
              <a:rPr lang="pt-BR" dirty="0">
                <a:hlinkClick r:id="rId3"/>
              </a:rPr>
              <a:t>charles.oliveira@facens.br</a:t>
            </a:r>
            <a:endParaRPr lang="pt-BR" dirty="0"/>
          </a:p>
          <a:p>
            <a:r>
              <a:rPr lang="pt-BR" dirty="0"/>
              <a:t>Leonardo dos Reis Souza		</a:t>
            </a:r>
            <a:r>
              <a:rPr lang="pt-BR" dirty="0">
                <a:hlinkClick r:id="rId4"/>
              </a:rPr>
              <a:t>leonardo.souza@facens.br</a:t>
            </a:r>
            <a:endParaRPr lang="pt-B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B56D5-40DA-4339-B5FC-24B5F2C89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são servidores?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2C18D91-8801-42DF-A6DD-C7200F64C9D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99787" y="3036876"/>
            <a:ext cx="2098512" cy="370800"/>
          </a:xfrm>
        </p:spPr>
        <p:txBody>
          <a:bodyPr/>
          <a:lstStyle/>
          <a:p>
            <a:pPr algn="ctr"/>
            <a:r>
              <a:rPr lang="pt-BR" dirty="0"/>
              <a:t>Comunicação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166578-71A7-4C79-9C72-4536F9E3938D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2630735" y="4665300"/>
            <a:ext cx="6513265" cy="478200"/>
          </a:xfrm>
        </p:spPr>
        <p:txBody>
          <a:bodyPr/>
          <a:lstStyle/>
          <a:p>
            <a:r>
              <a:rPr lang="pt-BR" sz="1000" dirty="0"/>
              <a:t>Fonte:  Geeks for Geeks. Disponível em: https://www.geeksforgeeks.org/servers-in-computer-network/</a:t>
            </a:r>
            <a:endParaRPr lang="en-US" sz="1000" dirty="0"/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6CA58447-2FC4-4ABE-B26B-8C5F1B67FA6D}"/>
              </a:ext>
            </a:extLst>
          </p:cNvPr>
          <p:cNvSpPr txBox="1">
            <a:spLocks/>
          </p:cNvSpPr>
          <p:nvPr/>
        </p:nvSpPr>
        <p:spPr>
          <a:xfrm>
            <a:off x="310317" y="1605952"/>
            <a:ext cx="2098512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pt-BR"/>
              <a:t>Aplicação</a:t>
            </a:r>
            <a:endParaRPr lang="en-US" dirty="0"/>
          </a:p>
        </p:txBody>
      </p:sp>
      <p:sp>
        <p:nvSpPr>
          <p:cNvPr id="15" name="Subtitle 4">
            <a:extLst>
              <a:ext uri="{FF2B5EF4-FFF2-40B4-BE49-F238E27FC236}">
                <a16:creationId xmlns:a16="http://schemas.microsoft.com/office/drawing/2014/main" id="{18D6CE0B-1D97-426C-A334-972615A7DBFD}"/>
              </a:ext>
            </a:extLst>
          </p:cNvPr>
          <p:cNvSpPr txBox="1">
            <a:spLocks/>
          </p:cNvSpPr>
          <p:nvPr/>
        </p:nvSpPr>
        <p:spPr>
          <a:xfrm>
            <a:off x="299787" y="2321414"/>
            <a:ext cx="2098512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pt-BR" dirty="0"/>
              <a:t>Catálogos</a:t>
            </a:r>
            <a:endParaRPr lang="en-US" dirty="0"/>
          </a:p>
        </p:txBody>
      </p:sp>
      <p:sp>
        <p:nvSpPr>
          <p:cNvPr id="16" name="Subtitle 4">
            <a:extLst>
              <a:ext uri="{FF2B5EF4-FFF2-40B4-BE49-F238E27FC236}">
                <a16:creationId xmlns:a16="http://schemas.microsoft.com/office/drawing/2014/main" id="{6640AE94-1C85-4916-9066-0917B27D0C73}"/>
              </a:ext>
            </a:extLst>
          </p:cNvPr>
          <p:cNvSpPr txBox="1">
            <a:spLocks/>
          </p:cNvSpPr>
          <p:nvPr/>
        </p:nvSpPr>
        <p:spPr>
          <a:xfrm>
            <a:off x="2928119" y="3036876"/>
            <a:ext cx="2098512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pt-BR" dirty="0"/>
              <a:t>Jogos</a:t>
            </a:r>
            <a:endParaRPr lang="en-US" dirty="0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D075D1E5-762A-46F7-AF08-44D264DA9F9B}"/>
              </a:ext>
            </a:extLst>
          </p:cNvPr>
          <p:cNvSpPr txBox="1">
            <a:spLocks/>
          </p:cNvSpPr>
          <p:nvPr/>
        </p:nvSpPr>
        <p:spPr>
          <a:xfrm>
            <a:off x="2938649" y="1605952"/>
            <a:ext cx="2098512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pt-BR" dirty="0"/>
              <a:t>Impressoras</a:t>
            </a:r>
            <a:endParaRPr lang="en-US" dirty="0"/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CEFE3DE4-832F-4A0F-8C5C-65829CE1BE64}"/>
              </a:ext>
            </a:extLst>
          </p:cNvPr>
          <p:cNvSpPr txBox="1">
            <a:spLocks/>
          </p:cNvSpPr>
          <p:nvPr/>
        </p:nvSpPr>
        <p:spPr>
          <a:xfrm>
            <a:off x="2928119" y="2321414"/>
            <a:ext cx="2098512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pt-BR" dirty="0"/>
              <a:t>Web</a:t>
            </a:r>
            <a:endParaRPr lang="en-US" dirty="0"/>
          </a:p>
        </p:txBody>
      </p:sp>
      <p:sp>
        <p:nvSpPr>
          <p:cNvPr id="19" name="Subtitle 4">
            <a:extLst>
              <a:ext uri="{FF2B5EF4-FFF2-40B4-BE49-F238E27FC236}">
                <a16:creationId xmlns:a16="http://schemas.microsoft.com/office/drawing/2014/main" id="{20B49DE1-E425-4965-BD53-362E2A77F145}"/>
              </a:ext>
            </a:extLst>
          </p:cNvPr>
          <p:cNvSpPr txBox="1">
            <a:spLocks/>
          </p:cNvSpPr>
          <p:nvPr/>
        </p:nvSpPr>
        <p:spPr>
          <a:xfrm>
            <a:off x="5556449" y="3036876"/>
            <a:ext cx="2222773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pt-BR" dirty="0"/>
              <a:t>Arquivos</a:t>
            </a:r>
            <a:endParaRPr lang="en-US" dirty="0"/>
          </a:p>
        </p:txBody>
      </p:sp>
      <p:sp>
        <p:nvSpPr>
          <p:cNvPr id="20" name="Subtitle 4">
            <a:extLst>
              <a:ext uri="{FF2B5EF4-FFF2-40B4-BE49-F238E27FC236}">
                <a16:creationId xmlns:a16="http://schemas.microsoft.com/office/drawing/2014/main" id="{202A2C59-9835-460D-928C-BFEAAD385EBB}"/>
              </a:ext>
            </a:extLst>
          </p:cNvPr>
          <p:cNvSpPr txBox="1">
            <a:spLocks/>
          </p:cNvSpPr>
          <p:nvPr/>
        </p:nvSpPr>
        <p:spPr>
          <a:xfrm>
            <a:off x="5566980" y="1605952"/>
            <a:ext cx="2222774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pt-BR" dirty="0"/>
              <a:t>Computação</a:t>
            </a:r>
            <a:endParaRPr lang="en-US" dirty="0"/>
          </a:p>
        </p:txBody>
      </p:sp>
      <p:sp>
        <p:nvSpPr>
          <p:cNvPr id="21" name="Subtitle 4">
            <a:extLst>
              <a:ext uri="{FF2B5EF4-FFF2-40B4-BE49-F238E27FC236}">
                <a16:creationId xmlns:a16="http://schemas.microsoft.com/office/drawing/2014/main" id="{7764F250-7E13-4A08-9694-7576241435DF}"/>
              </a:ext>
            </a:extLst>
          </p:cNvPr>
          <p:cNvSpPr txBox="1">
            <a:spLocks/>
          </p:cNvSpPr>
          <p:nvPr/>
        </p:nvSpPr>
        <p:spPr>
          <a:xfrm>
            <a:off x="5556450" y="2321414"/>
            <a:ext cx="2222774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pt-BR" dirty="0"/>
              <a:t>Base de dados</a:t>
            </a:r>
            <a:endParaRPr lang="en-US" dirty="0"/>
          </a:p>
        </p:txBody>
      </p:sp>
      <p:sp>
        <p:nvSpPr>
          <p:cNvPr id="22" name="Google Shape;549;p42">
            <a:extLst>
              <a:ext uri="{FF2B5EF4-FFF2-40B4-BE49-F238E27FC236}">
                <a16:creationId xmlns:a16="http://schemas.microsoft.com/office/drawing/2014/main" id="{E61626CF-977B-4BD0-AEB1-88920AD5CB31}"/>
              </a:ext>
            </a:extLst>
          </p:cNvPr>
          <p:cNvSpPr txBox="1">
            <a:spLocks/>
          </p:cNvSpPr>
          <p:nvPr/>
        </p:nvSpPr>
        <p:spPr>
          <a:xfrm>
            <a:off x="766565" y="768871"/>
            <a:ext cx="4623050" cy="102311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marL="0" indent="0"/>
            <a:r>
              <a:rPr lang="pt-BR" sz="1400" dirty="0">
                <a:solidFill>
                  <a:schemeClr val="accent2"/>
                </a:solidFill>
                <a:latin typeface="Overpass" panose="020B0604020202020204" charset="0"/>
              </a:rPr>
              <a:t>Servidores têm diferentes aplicações e funcionalidades!</a:t>
            </a:r>
            <a:endParaRPr lang="en-US" sz="1400" dirty="0">
              <a:solidFill>
                <a:schemeClr val="accent2"/>
              </a:solidFill>
              <a:latin typeface="Overpass" panose="020B0604020202020204" charset="0"/>
            </a:endParaRPr>
          </a:p>
        </p:txBody>
      </p:sp>
      <p:sp>
        <p:nvSpPr>
          <p:cNvPr id="23" name="Subtitle 4">
            <a:extLst>
              <a:ext uri="{FF2B5EF4-FFF2-40B4-BE49-F238E27FC236}">
                <a16:creationId xmlns:a16="http://schemas.microsoft.com/office/drawing/2014/main" id="{DDB79AF5-4E8F-47A1-9BBD-ACBDC9EC88E6}"/>
              </a:ext>
            </a:extLst>
          </p:cNvPr>
          <p:cNvSpPr txBox="1">
            <a:spLocks/>
          </p:cNvSpPr>
          <p:nvPr/>
        </p:nvSpPr>
        <p:spPr>
          <a:xfrm>
            <a:off x="310319" y="3764438"/>
            <a:ext cx="2098512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pt-BR" dirty="0"/>
              <a:t>Fax</a:t>
            </a:r>
            <a:endParaRPr lang="en-US" dirty="0"/>
          </a:p>
        </p:txBody>
      </p:sp>
      <p:sp>
        <p:nvSpPr>
          <p:cNvPr id="24" name="Subtitle 4">
            <a:extLst>
              <a:ext uri="{FF2B5EF4-FFF2-40B4-BE49-F238E27FC236}">
                <a16:creationId xmlns:a16="http://schemas.microsoft.com/office/drawing/2014/main" id="{5B526E00-1973-4A07-94B2-D35B0639BDA1}"/>
              </a:ext>
            </a:extLst>
          </p:cNvPr>
          <p:cNvSpPr txBox="1">
            <a:spLocks/>
          </p:cNvSpPr>
          <p:nvPr/>
        </p:nvSpPr>
        <p:spPr>
          <a:xfrm>
            <a:off x="2938651" y="3764438"/>
            <a:ext cx="2098512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pt-BR" dirty="0"/>
              <a:t>Mail</a:t>
            </a:r>
            <a:endParaRPr lang="en-US" dirty="0"/>
          </a:p>
        </p:txBody>
      </p:sp>
      <p:sp>
        <p:nvSpPr>
          <p:cNvPr id="25" name="Subtitle 4">
            <a:extLst>
              <a:ext uri="{FF2B5EF4-FFF2-40B4-BE49-F238E27FC236}">
                <a16:creationId xmlns:a16="http://schemas.microsoft.com/office/drawing/2014/main" id="{7AA1DD20-AA38-407A-875F-2F557CC1C986}"/>
              </a:ext>
            </a:extLst>
          </p:cNvPr>
          <p:cNvSpPr txBox="1">
            <a:spLocks/>
          </p:cNvSpPr>
          <p:nvPr/>
        </p:nvSpPr>
        <p:spPr>
          <a:xfrm>
            <a:off x="5566981" y="3764438"/>
            <a:ext cx="2222773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algn="ctr"/>
            <a:r>
              <a:rPr lang="pt-BR" dirty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6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4A4644-A1FD-45BA-809C-112305658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são servidores?</a:t>
            </a:r>
            <a:endParaRPr lang="en-US" dirty="0"/>
          </a:p>
        </p:txBody>
      </p:sp>
      <p:pic>
        <p:nvPicPr>
          <p:cNvPr id="1026" name="Picture 2" descr="https://p1-ofp.static.pub/medias/bWFzdGVyfHJvb3R8OTQ5NDh8aW1hZ2UvcG5nfGhiMi9oZjQvMTI5NjM1NzgxMTgxNzQucG5nfGVjMzgyYjYwZDQ5OGIzMTAwY2U1ZmM1YmQxMThkNTAyYmM5ZGU2Y2JlNjVhYjQzMTE4N2M2OTU4NWU5Yjk1YjQ/lenovo-servers-tower-thinksystem-st550-subseries-hero.png">
            <a:extLst>
              <a:ext uri="{FF2B5EF4-FFF2-40B4-BE49-F238E27FC236}">
                <a16:creationId xmlns:a16="http://schemas.microsoft.com/office/drawing/2014/main" id="{9AB2419C-29A1-41A0-896B-208F6F4483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544"/>
          <a:stretch/>
        </p:blipFill>
        <p:spPr bwMode="auto">
          <a:xfrm>
            <a:off x="897471" y="2402439"/>
            <a:ext cx="2487174" cy="274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4-ofp.static.pub/ShareResource/data-center/servers/blades-flex/lenovo-blades-flex-system-networking-infiniband-flex-system.png">
            <a:extLst>
              <a:ext uri="{FF2B5EF4-FFF2-40B4-BE49-F238E27FC236}">
                <a16:creationId xmlns:a16="http://schemas.microsoft.com/office/drawing/2014/main" id="{531D17B6-861F-4D1E-9FB4-4F1270936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38" y="2344219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49;p42">
            <a:extLst>
              <a:ext uri="{FF2B5EF4-FFF2-40B4-BE49-F238E27FC236}">
                <a16:creationId xmlns:a16="http://schemas.microsoft.com/office/drawing/2014/main" id="{C1015BB6-FD93-4BBF-A65A-EEFC7189E757}"/>
              </a:ext>
            </a:extLst>
          </p:cNvPr>
          <p:cNvSpPr txBox="1">
            <a:spLocks/>
          </p:cNvSpPr>
          <p:nvPr/>
        </p:nvSpPr>
        <p:spPr>
          <a:xfrm>
            <a:off x="713225" y="1265864"/>
            <a:ext cx="2805743" cy="102311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marL="0" indent="0"/>
            <a:r>
              <a:rPr lang="en-US" sz="1400" dirty="0">
                <a:solidFill>
                  <a:schemeClr val="accent2"/>
                </a:solidFill>
                <a:latin typeface="Overpass" panose="020B0604020202020204" charset="0"/>
              </a:rPr>
              <a:t>Alta </a:t>
            </a:r>
            <a:r>
              <a:rPr lang="en-US" sz="1400" dirty="0" err="1">
                <a:solidFill>
                  <a:schemeClr val="accent2"/>
                </a:solidFill>
                <a:latin typeface="Overpass" panose="020B0604020202020204" charset="0"/>
              </a:rPr>
              <a:t>disponiblidade</a:t>
            </a:r>
            <a:r>
              <a:rPr lang="en-US" sz="1400" dirty="0">
                <a:solidFill>
                  <a:schemeClr val="accent2"/>
                </a:solidFill>
                <a:latin typeface="Overpass" panose="020B0604020202020204" charset="0"/>
              </a:rPr>
              <a:t>;</a:t>
            </a:r>
          </a:p>
          <a:p>
            <a:pPr marL="0" indent="0"/>
            <a:r>
              <a:rPr lang="pt-BR" sz="1400" dirty="0">
                <a:solidFill>
                  <a:schemeClr val="accent2"/>
                </a:solidFill>
                <a:latin typeface="Overpass" panose="020B0604020202020204" charset="0"/>
              </a:rPr>
              <a:t>Muito poder de processamento;</a:t>
            </a:r>
          </a:p>
          <a:p>
            <a:pPr marL="0" indent="0"/>
            <a:r>
              <a:rPr lang="pt-BR" sz="1400" dirty="0">
                <a:solidFill>
                  <a:schemeClr val="accent2"/>
                </a:solidFill>
                <a:latin typeface="Overpass" panose="020B0604020202020204" charset="0"/>
              </a:rPr>
              <a:t>Alto custo.</a:t>
            </a:r>
            <a:endParaRPr lang="en-US" sz="1400" dirty="0">
              <a:solidFill>
                <a:schemeClr val="accent2"/>
              </a:solidFill>
              <a:latin typeface="Overpas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52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A225340-39F3-42C3-B054-AFB1613C2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30" y="1388900"/>
            <a:ext cx="8663940" cy="1963500"/>
          </a:xfrm>
        </p:spPr>
        <p:txBody>
          <a:bodyPr/>
          <a:lstStyle/>
          <a:p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U$D</a:t>
            </a:r>
            <a:r>
              <a:rPr lang="pt-BR" dirty="0"/>
              <a:t>92,74 </a:t>
            </a: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8AFA6F4-2FE8-491D-986F-48CE64F390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Mercado de Sistemas Operacionais de Servidores em 2021, bilhões de dólares</a:t>
            </a:r>
            <a:endParaRPr lang="en-US" dirty="0"/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39F9121A-A077-4AA9-A3B2-8CC549CD3E61}"/>
              </a:ext>
            </a:extLst>
          </p:cNvPr>
          <p:cNvSpPr txBox="1">
            <a:spLocks/>
          </p:cNvSpPr>
          <p:nvPr/>
        </p:nvSpPr>
        <p:spPr>
          <a:xfrm>
            <a:off x="2630735" y="4665300"/>
            <a:ext cx="6513265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17500" algn="ctr">
              <a:lnSpc>
                <a:spcPct val="115000"/>
              </a:lnSpc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indent="-317500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indent="-317500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indent="-317500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indent="-317500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indent="-317500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indent="-317500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indent="-317500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indent="-317500">
              <a:buClr>
                <a:schemeClr val="accent2"/>
              </a:buClr>
              <a:buSzPts val="1400"/>
              <a:buFont typeface="Overpass"/>
              <a:buNone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rPr lang="pt-BR" sz="1000" dirty="0"/>
              <a:t>Fonte disponível em: https://www.fortunebusinessinsights.com/server-operating-system-market-106601</a:t>
            </a:r>
            <a:endParaRPr lang="en-US" sz="1000" dirty="0"/>
          </a:p>
        </p:txBody>
      </p:sp>
      <p:grpSp>
        <p:nvGrpSpPr>
          <p:cNvPr id="12" name="Google Shape;12888;p98">
            <a:extLst>
              <a:ext uri="{FF2B5EF4-FFF2-40B4-BE49-F238E27FC236}">
                <a16:creationId xmlns:a16="http://schemas.microsoft.com/office/drawing/2014/main" id="{86A19E49-5627-48A0-8BB3-E643B6A00E85}"/>
              </a:ext>
            </a:extLst>
          </p:cNvPr>
          <p:cNvGrpSpPr/>
          <p:nvPr/>
        </p:nvGrpSpPr>
        <p:grpSpPr>
          <a:xfrm>
            <a:off x="4097438" y="266283"/>
            <a:ext cx="949124" cy="932334"/>
            <a:chOff x="4670239" y="1541599"/>
            <a:chExt cx="359679" cy="321833"/>
          </a:xfrm>
          <a:solidFill>
            <a:schemeClr val="tx2"/>
          </a:solidFill>
        </p:grpSpPr>
        <p:sp>
          <p:nvSpPr>
            <p:cNvPr id="13" name="Google Shape;12889;p98">
              <a:extLst>
                <a:ext uri="{FF2B5EF4-FFF2-40B4-BE49-F238E27FC236}">
                  <a16:creationId xmlns:a16="http://schemas.microsoft.com/office/drawing/2014/main" id="{662C50F6-D633-477C-B08A-A81AD6D9E460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890;p98">
              <a:extLst>
                <a:ext uri="{FF2B5EF4-FFF2-40B4-BE49-F238E27FC236}">
                  <a16:creationId xmlns:a16="http://schemas.microsoft.com/office/drawing/2014/main" id="{B1986B0D-7429-45E0-885D-220EC4BAE4C3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891;p98">
              <a:extLst>
                <a:ext uri="{FF2B5EF4-FFF2-40B4-BE49-F238E27FC236}">
                  <a16:creationId xmlns:a16="http://schemas.microsoft.com/office/drawing/2014/main" id="{117A105F-43F7-4CD5-9DC1-833C933FB2D7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892;p98">
              <a:extLst>
                <a:ext uri="{FF2B5EF4-FFF2-40B4-BE49-F238E27FC236}">
                  <a16:creationId xmlns:a16="http://schemas.microsoft.com/office/drawing/2014/main" id="{F568FAB9-2215-48CD-8B73-6C62D3CF946A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893;p98">
              <a:extLst>
                <a:ext uri="{FF2B5EF4-FFF2-40B4-BE49-F238E27FC236}">
                  <a16:creationId xmlns:a16="http://schemas.microsoft.com/office/drawing/2014/main" id="{5C19C77B-4067-4F46-81A7-0D009BC40016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22758605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any Job Descriptions by Slidesgo">
  <a:themeElements>
    <a:clrScheme name="Simple Light">
      <a:dk1>
        <a:srgbClr val="191919"/>
      </a:dk1>
      <a:lt1>
        <a:srgbClr val="3A373E"/>
      </a:lt1>
      <a:dk2>
        <a:srgbClr val="5233DA"/>
      </a:dk2>
      <a:lt2>
        <a:srgbClr val="784EFF"/>
      </a:lt2>
      <a:accent1>
        <a:srgbClr val="A387FF"/>
      </a:accent1>
      <a:accent2>
        <a:srgbClr val="CCCC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2560</TotalTime>
  <Words>1699</Words>
  <Application>Microsoft Office PowerPoint</Application>
  <PresentationFormat>On-screen Show (16:9)</PresentationFormat>
  <Paragraphs>366</Paragraphs>
  <Slides>63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Segoe UI</vt:lpstr>
      <vt:lpstr>Roboto Mono</vt:lpstr>
      <vt:lpstr>Anaheim</vt:lpstr>
      <vt:lpstr>Overpass</vt:lpstr>
      <vt:lpstr>Arial</vt:lpstr>
      <vt:lpstr>Oxanium Medium</vt:lpstr>
      <vt:lpstr>Oxanium</vt:lpstr>
      <vt:lpstr>Calibri</vt:lpstr>
      <vt:lpstr>Consolas</vt:lpstr>
      <vt:lpstr>Roboto Condensed</vt:lpstr>
      <vt:lpstr>Tech Company Job Descriptions by Slidesgo</vt:lpstr>
      <vt:lpstr>Windows Server</vt:lpstr>
      <vt:lpstr>01</vt:lpstr>
      <vt:lpstr>07</vt:lpstr>
      <vt:lpstr>01</vt:lpstr>
      <vt:lpstr>Princinpais Referências</vt:lpstr>
      <vt:lpstr>01 Servidores </vt:lpstr>
      <vt:lpstr>O que são servidores?</vt:lpstr>
      <vt:lpstr>O que são servidores?</vt:lpstr>
      <vt:lpstr>U$D92,74 B</vt:lpstr>
      <vt:lpstr>Market Share Global de Sistemas Operacionais de Servidores por sistemas, 2019</vt:lpstr>
      <vt:lpstr>Um servidor é o elemento de uma rede que fornece funcionalidades a clientes</vt:lpstr>
      <vt:lpstr>02 Windows Server</vt:lpstr>
      <vt:lpstr>Tipos de Licenças</vt:lpstr>
      <vt:lpstr>1993</vt:lpstr>
      <vt:lpstr>Versões e upgrades</vt:lpstr>
      <vt:lpstr>Versões e upgrade</vt:lpstr>
      <vt:lpstr>Um produto Microsoft</vt:lpstr>
      <vt:lpstr>Um produto Microsoft</vt:lpstr>
      <vt:lpstr>Um produto Microsoft</vt:lpstr>
      <vt:lpstr>Um produto Microsoft</vt:lpstr>
      <vt:lpstr>03 Instalação</vt:lpstr>
      <vt:lpstr>64bits</vt:lpstr>
      <vt:lpstr>Roteiro de Instalação</vt:lpstr>
      <vt:lpstr>Configuração Pós-Instalação</vt:lpstr>
      <vt:lpstr>Instalação em máquina virtual</vt:lpstr>
      <vt:lpstr>04 Active Directory</vt:lpstr>
      <vt:lpstr>Domínio (Domain)</vt:lpstr>
      <vt:lpstr>Domain Controller</vt:lpstr>
      <vt:lpstr>Active Directory</vt:lpstr>
      <vt:lpstr>Active Directory</vt:lpstr>
      <vt:lpstr>Active Directory</vt:lpstr>
      <vt:lpstr>Catálogo Global</vt:lpstr>
      <vt:lpstr>Active Directory</vt:lpstr>
      <vt:lpstr>Estrutura Hierárquica</vt:lpstr>
      <vt:lpstr>Estrutura Hierárquica</vt:lpstr>
      <vt:lpstr>Estrutura Hierárquica</vt:lpstr>
      <vt:lpstr>Estrutura Hierárquica</vt:lpstr>
      <vt:lpstr>Functional Level</vt:lpstr>
      <vt:lpstr>Relações de Confiança</vt:lpstr>
      <vt:lpstr>05 Configuração AD DS</vt:lpstr>
      <vt:lpstr>Instalação em máquina virtual </vt:lpstr>
      <vt:lpstr>06 DNS</vt:lpstr>
      <vt:lpstr>Fundamentos do DNS</vt:lpstr>
      <vt:lpstr>Tipos de serviço DNS</vt:lpstr>
      <vt:lpstr>Como o DNS direciona o tráfego para a sua aplicação web?</vt:lpstr>
      <vt:lpstr>07 DHCP</vt:lpstr>
      <vt:lpstr>Por que usar o DHCP?</vt:lpstr>
      <vt:lpstr>Benefícios do DHCP</vt:lpstr>
      <vt:lpstr>Mais informações</vt:lpstr>
      <vt:lpstr>08 GPMC</vt:lpstr>
      <vt:lpstr>Objetos e OUs</vt:lpstr>
      <vt:lpstr>Objetos e OUs</vt:lpstr>
      <vt:lpstr>Objetos e OU’s</vt:lpstr>
      <vt:lpstr>Group Policy Management Console</vt:lpstr>
      <vt:lpstr>Group Policy Management Console</vt:lpstr>
      <vt:lpstr>09 Segurança </vt:lpstr>
      <vt:lpstr>Vulnerabilidades Conhecidas</vt:lpstr>
      <vt:lpstr>Softwares Afetados</vt:lpstr>
      <vt:lpstr>CVE-2021-1675</vt:lpstr>
      <vt:lpstr>Resposta:</vt:lpstr>
      <vt:lpstr>Provas de Conceito (PoC)</vt:lpstr>
      <vt:lpstr>Prova de Conceito (PoC)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Server</dc:title>
  <dc:creator>Leonardo dos Reis Souza;CHARLES NEVES EPIFANIO DE OLIVEIRA</dc:creator>
  <cp:lastModifiedBy>Leonardo dos Reis Souza</cp:lastModifiedBy>
  <cp:revision>25</cp:revision>
  <dcterms:modified xsi:type="dcterms:W3CDTF">2022-12-06T21:00:56Z</dcterms:modified>
</cp:coreProperties>
</file>